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21" r:id="rId3"/>
    <p:sldId id="320" r:id="rId4"/>
    <p:sldId id="322" r:id="rId5"/>
    <p:sldId id="319" r:id="rId6"/>
    <p:sldId id="308" r:id="rId7"/>
    <p:sldId id="304" r:id="rId8"/>
    <p:sldId id="315" r:id="rId9"/>
    <p:sldId id="309" r:id="rId10"/>
    <p:sldId id="306" r:id="rId11"/>
    <p:sldId id="310" r:id="rId12"/>
    <p:sldId id="311" r:id="rId13"/>
    <p:sldId id="312" r:id="rId14"/>
    <p:sldId id="313" r:id="rId15"/>
    <p:sldId id="275" r:id="rId16"/>
    <p:sldId id="282" r:id="rId17"/>
    <p:sldId id="286" r:id="rId18"/>
    <p:sldId id="258" r:id="rId19"/>
    <p:sldId id="260" r:id="rId20"/>
    <p:sldId id="265" r:id="rId21"/>
    <p:sldId id="271" r:id="rId22"/>
    <p:sldId id="323" r:id="rId23"/>
    <p:sldId id="324" r:id="rId24"/>
    <p:sldId id="325" r:id="rId25"/>
    <p:sldId id="326" r:id="rId26"/>
    <p:sldId id="280" r:id="rId27"/>
    <p:sldId id="301" r:id="rId28"/>
    <p:sldId id="281" r:id="rId29"/>
    <p:sldId id="300" r:id="rId30"/>
    <p:sldId id="292" r:id="rId31"/>
    <p:sldId id="278" r:id="rId32"/>
    <p:sldId id="327" r:id="rId33"/>
    <p:sldId id="328" r:id="rId34"/>
    <p:sldId id="317" r:id="rId35"/>
    <p:sldId id="314" r:id="rId3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068"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EDBFB-1914-4032-88CB-D519A740AECE}" type="datetimeFigureOut">
              <a:rPr lang="hu-HU" smtClean="0"/>
              <a:pPr/>
              <a:t>2021. 01. 01.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16194-5922-41D6-A0AB-A41ADA0A8B4F}"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0B016194-5922-41D6-A0AB-A41ADA0A8B4F}" type="slidenum">
              <a:rPr lang="hu-HU" smtClean="0"/>
              <a:pPr/>
              <a:t>19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Cím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17" name="Alcím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30" name="Dátum helye 29"/>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19" name="Élőláb helye 18"/>
          <p:cNvSpPr>
            <a:spLocks noGrp="1"/>
          </p:cNvSpPr>
          <p:nvPr>
            <p:ph type="ftr" sz="quarter" idx="11"/>
          </p:nvPr>
        </p:nvSpPr>
        <p:spPr/>
        <p:txBody>
          <a:bodyPr/>
          <a:lstStyle/>
          <a:p>
            <a:endParaRPr lang="hu-HU"/>
          </a:p>
        </p:txBody>
      </p:sp>
      <p:sp>
        <p:nvSpPr>
          <p:cNvPr id="27" name="Dia számának helye 26"/>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914401"/>
            <a:ext cx="2057400" cy="5211763"/>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914401"/>
            <a:ext cx="6019800" cy="5211763"/>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229600" cy="1143000"/>
          </a:xfrm>
        </p:spPr>
        <p:txBody>
          <a:bodyPr tIns="45720" anchor="b"/>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7929A6-1648-456C-9CBD-29320CB8E2D1}"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 sarkán kerekítve levágott téglalap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Derékszögű háromszög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Cím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u-HU" smtClean="0"/>
              <a:t>Mintacím szerkesztése</a:t>
            </a:r>
            <a:endParaRPr kumimoji="0" lang="en-US"/>
          </a:p>
        </p:txBody>
      </p:sp>
      <p:sp>
        <p:nvSpPr>
          <p:cNvPr id="4" name="Szöveg hely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6BEB1135-29E0-4F62-ABFC-F67E373684E7}" type="datetimeFigureOut">
              <a:rPr lang="hu-HU" smtClean="0"/>
              <a:pPr/>
              <a:t>2021. 01. 01.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077200" y="6356350"/>
            <a:ext cx="609600" cy="365125"/>
          </a:xfrm>
        </p:spPr>
        <p:txBody>
          <a:bodyPr/>
          <a:lstStyle/>
          <a:p>
            <a:fld id="{CA7929A6-1648-456C-9CBD-29320CB8E2D1}" type="slidenum">
              <a:rPr lang="hu-HU" smtClean="0"/>
              <a:pPr/>
              <a:t>‹#›</a:t>
            </a:fld>
            <a:endParaRPr lang="hu-HU"/>
          </a:p>
        </p:txBody>
      </p:sp>
      <p:sp>
        <p:nvSpPr>
          <p:cNvPr id="3" name="Kép hely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u-HU" smtClean="0"/>
              <a:t>Kép beszúrásához kattintson az ikonra</a:t>
            </a:r>
            <a:endParaRPr kumimoji="0" lang="en-US" dirty="0"/>
          </a:p>
        </p:txBody>
      </p:sp>
      <p:sp>
        <p:nvSpPr>
          <p:cNvPr id="10" name="Szabadkézi sokszö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Szabadkézi sokszö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zabadkézi sokszö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Szabadkézi sokszö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Cím hely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u-HU" smtClean="0"/>
              <a:t>Mintacím szerkesztése</a:t>
            </a:r>
            <a:endParaRPr kumimoji="0" lang="en-US"/>
          </a:p>
        </p:txBody>
      </p:sp>
      <p:sp>
        <p:nvSpPr>
          <p:cNvPr id="30" name="Szöveg hely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EB1135-29E0-4F62-ABFC-F67E373684E7}" type="datetimeFigureOut">
              <a:rPr lang="hu-HU" smtClean="0"/>
              <a:pPr/>
              <a:t>2021. 01. 01.</a:t>
            </a:fld>
            <a:endParaRPr lang="hu-HU"/>
          </a:p>
        </p:txBody>
      </p:sp>
      <p:sp>
        <p:nvSpPr>
          <p:cNvPr id="22" name="Élőláb hely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u-HU"/>
          </a:p>
        </p:txBody>
      </p:sp>
      <p:sp>
        <p:nvSpPr>
          <p:cNvPr id="18" name="Dia számának hely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7929A6-1648-456C-9CBD-29320CB8E2D1}" type="slidenum">
              <a:rPr lang="hu-HU" smtClean="0"/>
              <a:pPr/>
              <a:t>‹#›</a:t>
            </a:fld>
            <a:endParaRPr lang="hu-HU"/>
          </a:p>
        </p:txBody>
      </p:sp>
      <p:grpSp>
        <p:nvGrpSpPr>
          <p:cNvPr id="2" name="Csoportba foglalás 1"/>
          <p:cNvGrpSpPr/>
          <p:nvPr/>
        </p:nvGrpSpPr>
        <p:grpSpPr>
          <a:xfrm>
            <a:off x="-19017" y="202408"/>
            <a:ext cx="9180548" cy="649224"/>
            <a:chOff x="-19045" y="216550"/>
            <a:chExt cx="9180548" cy="649224"/>
          </a:xfrm>
        </p:grpSpPr>
        <p:sp>
          <p:nvSpPr>
            <p:cNvPr id="12" name="Szabadkézi sokszö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Szabadkézi sokszö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57288" y="0"/>
            <a:ext cx="9358378" cy="6572272"/>
          </a:xfrm>
        </p:spPr>
        <p:txBody>
          <a:bodyPr>
            <a:normAutofit/>
          </a:bodyPr>
          <a:lstStyle/>
          <a:p>
            <a:r>
              <a:rPr lang="hu-HU" sz="7200" dirty="0" smtClean="0"/>
              <a:t>Rendhagyó önéletrajz</a:t>
            </a:r>
            <a:endParaRPr lang="hu-HU" sz="7200" dirty="0"/>
          </a:p>
        </p:txBody>
      </p:sp>
      <p:sp>
        <p:nvSpPr>
          <p:cNvPr id="4" name="Alcím 3"/>
          <p:cNvSpPr>
            <a:spLocks noGrp="1"/>
          </p:cNvSpPr>
          <p:nvPr>
            <p:ph type="subTitle" idx="1"/>
          </p:nvPr>
        </p:nvSpPr>
        <p:spPr>
          <a:xfrm flipV="1">
            <a:off x="0" y="857232"/>
            <a:ext cx="9144000" cy="4143404"/>
          </a:xfrm>
        </p:spPr>
        <p:txBody>
          <a:bodyPr>
            <a:normAutofit/>
          </a:bodyPr>
          <a:lstStyle/>
          <a:p>
            <a:endParaRPr lang="hu-HU" dirty="0"/>
          </a:p>
        </p:txBody>
      </p:sp>
      <p:sp>
        <p:nvSpPr>
          <p:cNvPr id="5" name="Alcím 4"/>
          <p:cNvSpPr>
            <a:spLocks noGrp="1"/>
          </p:cNvSpPr>
          <p:nvPr>
            <p:ph type="subTitle" idx="1"/>
          </p:nvPr>
        </p:nvSpPr>
        <p:spPr/>
        <p:txBody>
          <a:bodyPr/>
          <a:lstStyle/>
          <a:p>
            <a:endParaRPr lang="hu-HU"/>
          </a:p>
        </p:txBody>
      </p:sp>
      <p:pic>
        <p:nvPicPr>
          <p:cNvPr id="7" name="Kép 6" descr="KORKIRAKO_BORITO.jpeg"/>
          <p:cNvPicPr>
            <a:picLocks noChangeAspect="1"/>
          </p:cNvPicPr>
          <p:nvPr/>
        </p:nvPicPr>
        <p:blipFill>
          <a:blip r:embed="rId2"/>
          <a:stretch>
            <a:fillRect/>
          </a:stretch>
        </p:blipFill>
        <p:spPr>
          <a:xfrm>
            <a:off x="0" y="714357"/>
            <a:ext cx="9144000" cy="4000528"/>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457200" y="428604"/>
            <a:ext cx="8229600" cy="642942"/>
          </a:xfrm>
        </p:spPr>
        <p:txBody>
          <a:bodyPr>
            <a:normAutofit/>
          </a:bodyPr>
          <a:lstStyle/>
          <a:p>
            <a:pPr algn="ctr"/>
            <a:r>
              <a:rPr lang="hu-HU" sz="2400" dirty="0" smtClean="0"/>
              <a:t>HULLÁMVER(É)SBEN (ÉLET–TÁNC–SZVIT)</a:t>
            </a:r>
            <a:endParaRPr lang="hu-HU" sz="2400" dirty="0"/>
          </a:p>
        </p:txBody>
      </p:sp>
      <p:sp>
        <p:nvSpPr>
          <p:cNvPr id="7" name="Tartalom helye 6"/>
          <p:cNvSpPr>
            <a:spLocks noGrp="1"/>
          </p:cNvSpPr>
          <p:nvPr>
            <p:ph idx="1"/>
          </p:nvPr>
        </p:nvSpPr>
        <p:spPr>
          <a:xfrm>
            <a:off x="457200" y="1285860"/>
            <a:ext cx="8229600" cy="5038740"/>
          </a:xfrm>
        </p:spPr>
        <p:txBody>
          <a:bodyPr>
            <a:normAutofit fontScale="77500" lnSpcReduction="20000"/>
          </a:bodyPr>
          <a:lstStyle/>
          <a:p>
            <a:r>
              <a:rPr lang="hu-HU" dirty="0" smtClean="0"/>
              <a:t>	A néma remete</a:t>
            </a:r>
          </a:p>
          <a:p>
            <a:r>
              <a:rPr lang="hu-HU" dirty="0" smtClean="0"/>
              <a:t>	Tapogatózások (homályban)</a:t>
            </a:r>
          </a:p>
          <a:p>
            <a:r>
              <a:rPr lang="hu-HU" dirty="0" smtClean="0"/>
              <a:t>	Budapest</a:t>
            </a:r>
          </a:p>
          <a:p>
            <a:r>
              <a:rPr lang="hu-HU" dirty="0" smtClean="0"/>
              <a:t>	A munka</a:t>
            </a:r>
          </a:p>
          <a:p>
            <a:r>
              <a:rPr lang="hu-HU" dirty="0" smtClean="0"/>
              <a:t>	A nők</a:t>
            </a:r>
          </a:p>
          <a:p>
            <a:r>
              <a:rPr lang="hu-HU" dirty="0" smtClean="0"/>
              <a:t>	A foci</a:t>
            </a:r>
          </a:p>
          <a:p>
            <a:r>
              <a:rPr lang="hu-HU" dirty="0" smtClean="0"/>
              <a:t>	Az „Ígéret Földje”</a:t>
            </a:r>
          </a:p>
          <a:p>
            <a:r>
              <a:rPr lang="hu-HU" dirty="0" smtClean="0"/>
              <a:t>	„</a:t>
            </a:r>
            <a:r>
              <a:rPr lang="hu-HU" dirty="0" err="1" smtClean="0"/>
              <a:t>Nawlins</a:t>
            </a:r>
            <a:r>
              <a:rPr lang="hu-HU" dirty="0" smtClean="0"/>
              <a:t>”, a bohém</a:t>
            </a:r>
          </a:p>
          <a:p>
            <a:r>
              <a:rPr lang="hu-HU" dirty="0" smtClean="0"/>
              <a:t>	Szex és New Orleans</a:t>
            </a:r>
          </a:p>
          <a:p>
            <a:r>
              <a:rPr lang="hu-HU" dirty="0" smtClean="0"/>
              <a:t>	A munka, sikerek</a:t>
            </a:r>
          </a:p>
          <a:p>
            <a:r>
              <a:rPr lang="hu-HU" dirty="0" smtClean="0"/>
              <a:t>	A sport (foci)</a:t>
            </a:r>
          </a:p>
          <a:p>
            <a:r>
              <a:rPr lang="hu-HU" dirty="0" smtClean="0"/>
              <a:t>	Csipet-csapat</a:t>
            </a:r>
          </a:p>
          <a:p>
            <a:r>
              <a:rPr lang="hu-HU" dirty="0" smtClean="0"/>
              <a:t>	Isten malmai lassan őrölnek</a:t>
            </a:r>
          </a:p>
          <a:p>
            <a:r>
              <a:rPr lang="hu-HU" dirty="0" smtClean="0"/>
              <a:t>	Jane</a:t>
            </a:r>
          </a:p>
          <a:p>
            <a:r>
              <a:rPr lang="hu-HU" dirty="0" smtClean="0"/>
              <a:t>	Csonka élettusa</a:t>
            </a:r>
          </a:p>
          <a:p>
            <a:r>
              <a:rPr lang="hu-HU" dirty="0" smtClean="0"/>
              <a:t>	Hullámok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KILÉPÉS A BARLANGBÓL</a:t>
            </a:r>
            <a:br>
              <a:rPr lang="hu-HU" dirty="0" smtClean="0"/>
            </a:br>
            <a:endParaRPr lang="hu-HU" dirty="0"/>
          </a:p>
        </p:txBody>
      </p:sp>
      <p:sp>
        <p:nvSpPr>
          <p:cNvPr id="3" name="Tartalom helye 2"/>
          <p:cNvSpPr>
            <a:spLocks noGrp="1"/>
          </p:cNvSpPr>
          <p:nvPr>
            <p:ph idx="1"/>
          </p:nvPr>
        </p:nvSpPr>
        <p:spPr/>
        <p:txBody>
          <a:bodyPr/>
          <a:lstStyle/>
          <a:p>
            <a:r>
              <a:rPr lang="hu-HU" dirty="0" smtClean="0"/>
              <a:t>	A megvilágosodás</a:t>
            </a:r>
          </a:p>
          <a:p>
            <a:r>
              <a:rPr lang="hu-HU" dirty="0" smtClean="0"/>
              <a:t>	Spring Forest </a:t>
            </a:r>
            <a:r>
              <a:rPr lang="hu-HU" dirty="0" err="1" smtClean="0"/>
              <a:t>QiGong</a:t>
            </a:r>
            <a:endParaRPr lang="hu-HU" dirty="0" smtClean="0"/>
          </a:p>
          <a:p>
            <a:r>
              <a:rPr lang="hu-HU" dirty="0" smtClean="0"/>
              <a:t>	The </a:t>
            </a:r>
            <a:r>
              <a:rPr lang="hu-HU" dirty="0" err="1" smtClean="0"/>
              <a:t>Riddle</a:t>
            </a:r>
            <a:r>
              <a:rPr lang="hu-HU" dirty="0" smtClean="0"/>
              <a:t> of </a:t>
            </a:r>
            <a:r>
              <a:rPr lang="hu-HU" dirty="0" err="1" smtClean="0"/>
              <a:t>the</a:t>
            </a:r>
            <a:r>
              <a:rPr lang="hu-HU" dirty="0" smtClean="0"/>
              <a:t> Ring (A Gyűrű Talánya)</a:t>
            </a:r>
          </a:p>
          <a:p>
            <a:r>
              <a:rPr lang="hu-HU" dirty="0" smtClean="0"/>
              <a:t>	Amikor a </a:t>
            </a:r>
            <a:r>
              <a:rPr lang="hu-HU" dirty="0" err="1" smtClean="0"/>
              <a:t>Tántikám</a:t>
            </a:r>
            <a:r>
              <a:rPr lang="hu-HU" dirty="0" smtClean="0"/>
              <a:t> tüsszentett</a:t>
            </a:r>
          </a:p>
          <a:p>
            <a:r>
              <a:rPr lang="hu-HU" dirty="0" smtClean="0"/>
              <a:t>	Vissza a gyökerekhez</a:t>
            </a:r>
          </a:p>
          <a:p>
            <a:pPr>
              <a:buNone/>
            </a:pPr>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42852"/>
            <a:ext cx="8229600" cy="1704236"/>
          </a:xfrm>
        </p:spPr>
        <p:txBody>
          <a:bodyPr>
            <a:normAutofit/>
          </a:bodyPr>
          <a:lstStyle/>
          <a:p>
            <a:pPr algn="ctr"/>
            <a:r>
              <a:rPr lang="hu-HU" dirty="0" smtClean="0"/>
              <a:t>ÍRÓNAK SZÜLETTEM</a:t>
            </a:r>
            <a:br>
              <a:rPr lang="hu-HU" dirty="0" smtClean="0"/>
            </a:br>
            <a:endParaRPr lang="hu-HU" dirty="0"/>
          </a:p>
        </p:txBody>
      </p:sp>
      <p:sp>
        <p:nvSpPr>
          <p:cNvPr id="3" name="Tartalom helye 2"/>
          <p:cNvSpPr>
            <a:spLocks noGrp="1"/>
          </p:cNvSpPr>
          <p:nvPr>
            <p:ph idx="1"/>
          </p:nvPr>
        </p:nvSpPr>
        <p:spPr/>
        <p:txBody>
          <a:bodyPr>
            <a:normAutofit fontScale="92500" lnSpcReduction="10000"/>
          </a:bodyPr>
          <a:lstStyle/>
          <a:p>
            <a:r>
              <a:rPr lang="hu-HU" dirty="0" smtClean="0"/>
              <a:t>	Írónak születtem?</a:t>
            </a:r>
          </a:p>
          <a:p>
            <a:r>
              <a:rPr lang="hu-HU" dirty="0" smtClean="0"/>
              <a:t>	Egy „Kondor” Gyulán, a Kossuth téren</a:t>
            </a:r>
          </a:p>
          <a:p>
            <a:r>
              <a:rPr lang="hu-HU" dirty="0" smtClean="0"/>
              <a:t>	Születésnapi parti, üzenettel</a:t>
            </a:r>
          </a:p>
          <a:p>
            <a:r>
              <a:rPr lang="hu-HU" dirty="0" smtClean="0"/>
              <a:t>	Fehér, kaukázusi</a:t>
            </a:r>
          </a:p>
          <a:p>
            <a:r>
              <a:rPr lang="hu-HU" dirty="0" smtClean="0"/>
              <a:t>	Egy kiállítás képei</a:t>
            </a:r>
          </a:p>
          <a:p>
            <a:r>
              <a:rPr lang="hu-HU" dirty="0" smtClean="0"/>
              <a:t>	Ki az a </a:t>
            </a:r>
            <a:r>
              <a:rPr lang="hu-HU" dirty="0" err="1" smtClean="0"/>
              <a:t>Lao</a:t>
            </a:r>
            <a:r>
              <a:rPr lang="hu-HU" dirty="0" smtClean="0"/>
              <a:t> </a:t>
            </a:r>
            <a:r>
              <a:rPr lang="hu-HU" dirty="0" err="1" smtClean="0"/>
              <a:t>Ce</a:t>
            </a:r>
            <a:endParaRPr lang="hu-HU" dirty="0" smtClean="0"/>
          </a:p>
          <a:p>
            <a:r>
              <a:rPr lang="hu-HU" dirty="0" smtClean="0"/>
              <a:t>	A megváltó (Zen </a:t>
            </a:r>
            <a:r>
              <a:rPr lang="hu-HU" dirty="0" err="1" smtClean="0"/>
              <a:t>koan</a:t>
            </a:r>
            <a:r>
              <a:rPr lang="hu-HU" dirty="0" smtClean="0"/>
              <a:t>)</a:t>
            </a:r>
          </a:p>
          <a:p>
            <a:r>
              <a:rPr lang="hu-HU" dirty="0" smtClean="0"/>
              <a:t>	A tér természete</a:t>
            </a:r>
          </a:p>
          <a:p>
            <a:r>
              <a:rPr lang="hu-HU" dirty="0" smtClean="0"/>
              <a:t>	Az előítélet elvakít</a:t>
            </a:r>
          </a:p>
          <a:p>
            <a:r>
              <a:rPr lang="hu-HU" dirty="0" smtClean="0"/>
              <a:t>	Pattanás az orron</a:t>
            </a:r>
          </a:p>
          <a:p>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ÉP TESTBEN ÉP LÉLEK (előadások)</a:t>
            </a:r>
            <a:br>
              <a:rPr lang="hu-HU" dirty="0" smtClean="0"/>
            </a:br>
            <a:endParaRPr lang="hu-HU" dirty="0"/>
          </a:p>
        </p:txBody>
      </p:sp>
      <p:sp>
        <p:nvSpPr>
          <p:cNvPr id="3" name="Tartalom helye 2"/>
          <p:cNvSpPr>
            <a:spLocks noGrp="1"/>
          </p:cNvSpPr>
          <p:nvPr>
            <p:ph idx="1"/>
          </p:nvPr>
        </p:nvSpPr>
        <p:spPr/>
        <p:txBody>
          <a:bodyPr/>
          <a:lstStyle/>
          <a:p>
            <a:r>
              <a:rPr lang="hu-HU" sz="3200" dirty="0" smtClean="0"/>
              <a:t>Az egészséges táplálkozásról (2004 áprilisában, a gyulai városi könyvtárban tartott előadás kivonata)</a:t>
            </a:r>
          </a:p>
          <a:p>
            <a:r>
              <a:rPr lang="hu-HU" sz="3200" dirty="0" smtClean="0"/>
              <a:t>Gondolatok a rákról és a megelőzés lehetőségeiről (2008)</a:t>
            </a:r>
          </a:p>
          <a:p>
            <a:r>
              <a:rPr lang="hu-HU" sz="3200" dirty="0" smtClean="0"/>
              <a:t>Előadás a </a:t>
            </a:r>
            <a:r>
              <a:rPr lang="hu-HU" sz="3200" dirty="0" err="1" smtClean="0"/>
              <a:t>Flavantic</a:t>
            </a:r>
            <a:r>
              <a:rPr lang="hu-HU" sz="3200" dirty="0" smtClean="0"/>
              <a:t> Egészségvédő Klub konferenciáján (2009)</a:t>
            </a:r>
          </a:p>
          <a:p>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hu-HU" dirty="0" smtClean="0"/>
              <a:t>EZO-TÉRBEN</a:t>
            </a:r>
            <a:br>
              <a:rPr lang="hu-HU" dirty="0" smtClean="0"/>
            </a:br>
            <a:endParaRPr lang="hu-HU" dirty="0"/>
          </a:p>
        </p:txBody>
      </p:sp>
      <p:sp>
        <p:nvSpPr>
          <p:cNvPr id="3" name="Tartalom helye 2"/>
          <p:cNvSpPr>
            <a:spLocks noGrp="1"/>
          </p:cNvSpPr>
          <p:nvPr>
            <p:ph idx="1"/>
          </p:nvPr>
        </p:nvSpPr>
        <p:spPr/>
        <p:txBody>
          <a:bodyPr/>
          <a:lstStyle/>
          <a:p>
            <a:r>
              <a:rPr lang="hu-HU" dirty="0" smtClean="0"/>
              <a:t>	</a:t>
            </a:r>
            <a:r>
              <a:rPr lang="hu-HU" sz="2800" dirty="0" smtClean="0"/>
              <a:t>Módosult tudatállapot</a:t>
            </a:r>
          </a:p>
          <a:p>
            <a:r>
              <a:rPr lang="hu-HU" sz="2800" dirty="0" smtClean="0"/>
              <a:t>	Néhány gondolat a szerelemről</a:t>
            </a:r>
          </a:p>
          <a:p>
            <a:r>
              <a:rPr lang="hu-HU" sz="2800" dirty="0" smtClean="0"/>
              <a:t>	Álmok</a:t>
            </a:r>
          </a:p>
          <a:p>
            <a:r>
              <a:rPr lang="hu-HU" sz="2800" dirty="0" smtClean="0"/>
              <a:t>		A baba ölelése</a:t>
            </a:r>
          </a:p>
          <a:p>
            <a:r>
              <a:rPr lang="hu-HU" sz="2800" dirty="0" smtClean="0"/>
              <a:t>	Polipok az </a:t>
            </a:r>
            <a:r>
              <a:rPr lang="hu-HU" sz="2800" dirty="0" err="1" smtClean="0"/>
              <a:t>ezo-térben</a:t>
            </a:r>
            <a:endParaRPr lang="hu-HU" sz="2800" dirty="0" smtClean="0"/>
          </a:p>
          <a:p>
            <a:endParaRPr lang="hu-HU" dirty="0" smtClean="0"/>
          </a:p>
          <a:p>
            <a:endParaRPr lang="hu-HU" dirty="0" smtClean="0"/>
          </a:p>
          <a:p>
            <a:r>
              <a:rPr lang="hu-HU" dirty="0" smtClean="0"/>
              <a:t>UTÓHANG</a:t>
            </a:r>
          </a:p>
          <a:p>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08" y="704088"/>
            <a:ext cx="6543692" cy="796086"/>
          </a:xfrm>
        </p:spPr>
        <p:txBody>
          <a:bodyPr>
            <a:normAutofit fontScale="90000"/>
          </a:bodyPr>
          <a:lstStyle/>
          <a:p>
            <a:r>
              <a:rPr lang="hu-HU" b="1" dirty="0" smtClean="0"/>
              <a:t>Katartikus élmények</a:t>
            </a:r>
            <a:endParaRPr lang="hu-HU" b="1" dirty="0"/>
          </a:p>
        </p:txBody>
      </p:sp>
      <p:sp>
        <p:nvSpPr>
          <p:cNvPr id="3" name="Tartalom helye 2"/>
          <p:cNvSpPr>
            <a:spLocks noGrp="1"/>
          </p:cNvSpPr>
          <p:nvPr>
            <p:ph idx="1"/>
          </p:nvPr>
        </p:nvSpPr>
        <p:spPr/>
        <p:txBody>
          <a:bodyPr>
            <a:normAutofit fontScale="92500" lnSpcReduction="20000"/>
          </a:bodyPr>
          <a:lstStyle/>
          <a:p>
            <a:pPr>
              <a:buNone/>
            </a:pPr>
            <a:r>
              <a:rPr lang="hu-HU" dirty="0" smtClean="0"/>
              <a:t> 2003 nyarán egy magasabb tudati síkról információkat kaptam a világ valódi működéséről, melyek katartikus élménnyel párosulva nyomatékosították jelentőségüket.</a:t>
            </a:r>
          </a:p>
          <a:p>
            <a:pPr>
              <a:buNone/>
            </a:pPr>
            <a:endParaRPr lang="hu-HU" dirty="0" smtClean="0"/>
          </a:p>
          <a:p>
            <a:pPr>
              <a:buNone/>
            </a:pPr>
            <a:r>
              <a:rPr lang="hu-HU" dirty="0" smtClean="0"/>
              <a:t> Katartikus élmények hatására az ember kacag és sír. Ezek az érzelmi megnyilvánulások olyan jelző rendszerek, melyek segítenek minket  a megismerésben.</a:t>
            </a:r>
          </a:p>
          <a:p>
            <a:pPr>
              <a:buNone/>
            </a:pPr>
            <a:endParaRPr lang="hu-HU" dirty="0" smtClean="0"/>
          </a:p>
          <a:p>
            <a:pPr>
              <a:buNone/>
            </a:pPr>
            <a:r>
              <a:rPr lang="hu-HU" dirty="0" smtClean="0"/>
              <a:t>  Felkacagtam, mint Mozart Milos Forman Amadeus című filmjében.</a:t>
            </a:r>
          </a:p>
          <a:p>
            <a:pPr>
              <a:buNone/>
            </a:pPr>
            <a:endParaRPr lang="hu-HU" dirty="0" smtClean="0"/>
          </a:p>
          <a:p>
            <a:pPr>
              <a:buNone/>
            </a:pPr>
            <a:r>
              <a:rPr lang="hu-HU" dirty="0" smtClean="0"/>
              <a:t>  Heuréka öröm.</a:t>
            </a:r>
          </a:p>
          <a:p>
            <a:endParaRPr lang="hu-HU"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43174" y="704088"/>
            <a:ext cx="6043626" cy="867524"/>
          </a:xfrm>
        </p:spPr>
        <p:txBody>
          <a:bodyPr/>
          <a:lstStyle/>
          <a:p>
            <a:r>
              <a:rPr lang="hu-HU" b="1" dirty="0" smtClean="0"/>
              <a:t>Az üzenetek</a:t>
            </a:r>
            <a:endParaRPr lang="hu-HU" b="1" dirty="0"/>
          </a:p>
        </p:txBody>
      </p:sp>
      <p:sp>
        <p:nvSpPr>
          <p:cNvPr id="3" name="Tartalom helye 2"/>
          <p:cNvSpPr>
            <a:spLocks noGrp="1"/>
          </p:cNvSpPr>
          <p:nvPr>
            <p:ph idx="1"/>
          </p:nvPr>
        </p:nvSpPr>
        <p:spPr/>
        <p:txBody>
          <a:bodyPr>
            <a:normAutofit lnSpcReduction="10000"/>
          </a:bodyPr>
          <a:lstStyle/>
          <a:p>
            <a:pPr>
              <a:buNone/>
            </a:pPr>
            <a:r>
              <a:rPr lang="hu-HU" dirty="0" smtClean="0"/>
              <a:t>A világ a feje tetején áll. Mindent fordítva csinálunk. Mindig a másikat akarjuk megváltoztatni, pedig csak magunkat tudjuk. A fej irányít a szív helyett. Tanítjuk a gyereket ahelyett, hogy tanulnánk tőle.</a:t>
            </a:r>
          </a:p>
          <a:p>
            <a:pPr>
              <a:buNone/>
            </a:pPr>
            <a:endParaRPr lang="hu-HU" dirty="0" smtClean="0"/>
          </a:p>
          <a:p>
            <a:pPr>
              <a:buNone/>
            </a:pPr>
            <a:r>
              <a:rPr lang="hu-HU" dirty="0" smtClean="0"/>
              <a:t>Séta közben a tanítvány megkérdezi a mestert: Mester, mi ugyanabban a világban élünk? Merthogy te annyira másként látsz mindent. Igen, felelte a mester. A különbség azonban az közöttünk, hogy te úgy látod, hogy te vagy a világmindenségben. Én pedig úgy, hogy a világmindenség van bennem.</a:t>
            </a:r>
          </a:p>
          <a:p>
            <a:endParaRPr lang="hu-HU"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14480" y="704088"/>
            <a:ext cx="6972320" cy="1143000"/>
          </a:xfrm>
        </p:spPr>
        <p:txBody>
          <a:bodyPr/>
          <a:lstStyle/>
          <a:p>
            <a:r>
              <a:rPr lang="hu-HU" b="1" dirty="0" smtClean="0"/>
              <a:t>Üzenetek a létezésről</a:t>
            </a:r>
            <a:endParaRPr lang="hu-HU" b="1" dirty="0"/>
          </a:p>
        </p:txBody>
      </p:sp>
      <p:sp>
        <p:nvSpPr>
          <p:cNvPr id="3" name="Tartalom helye 2"/>
          <p:cNvSpPr>
            <a:spLocks noGrp="1"/>
          </p:cNvSpPr>
          <p:nvPr>
            <p:ph idx="1"/>
          </p:nvPr>
        </p:nvSpPr>
        <p:spPr>
          <a:xfrm>
            <a:off x="285720" y="2285992"/>
            <a:ext cx="8572560" cy="4143404"/>
          </a:xfrm>
        </p:spPr>
        <p:txBody>
          <a:bodyPr>
            <a:normAutofit/>
          </a:bodyPr>
          <a:lstStyle/>
          <a:p>
            <a:r>
              <a:rPr lang="hu-HU" dirty="0" smtClean="0"/>
              <a:t>A létezés létezik (Arisztotelész). Nincs jó vagy rossz létezés. Csak létezés van.</a:t>
            </a:r>
          </a:p>
          <a:p>
            <a:pPr>
              <a:buNone/>
            </a:pPr>
            <a:endParaRPr lang="hu-HU" dirty="0" smtClean="0"/>
          </a:p>
          <a:p>
            <a:r>
              <a:rPr lang="hu-HU" dirty="0" smtClean="0"/>
              <a:t>Nincs feltételes mód. (Állati elmék: </a:t>
            </a:r>
            <a:r>
              <a:rPr lang="hu-HU" dirty="0" err="1" smtClean="0"/>
              <a:t>Merle</a:t>
            </a:r>
            <a:r>
              <a:rPr lang="hu-HU" dirty="0" smtClean="0"/>
              <a:t> delfinjei a feltételes módot nem értik.) A feltételes mód az elme menekülése a valóság elől.</a:t>
            </a:r>
          </a:p>
          <a:p>
            <a:endParaRPr lang="hu-HU" dirty="0" smtClean="0"/>
          </a:p>
          <a:p>
            <a:r>
              <a:rPr lang="hu-HU" dirty="0" smtClean="0"/>
              <a:t>Nincs tagadás az univerzumban. A tagadás is az elme menekülési stratégiája. (</a:t>
            </a:r>
            <a:r>
              <a:rPr lang="hu-HU" dirty="0" err="1" smtClean="0"/>
              <a:t>Jim</a:t>
            </a:r>
            <a:r>
              <a:rPr lang="hu-HU" dirty="0" smtClean="0"/>
              <a:t> </a:t>
            </a:r>
            <a:r>
              <a:rPr lang="hu-HU" dirty="0" err="1" smtClean="0"/>
              <a:t>Carrey</a:t>
            </a:r>
            <a:r>
              <a:rPr lang="hu-HU" dirty="0" smtClean="0"/>
              <a:t>)</a:t>
            </a:r>
            <a:endParaRPr lang="hu-HU"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1785918" y="274638"/>
            <a:ext cx="6900882" cy="1154098"/>
          </a:xfrm>
        </p:spPr>
        <p:txBody>
          <a:bodyPr/>
          <a:lstStyle/>
          <a:p>
            <a:r>
              <a:rPr lang="hu-HU" b="1" dirty="0" smtClean="0"/>
              <a:t>További üzenetek</a:t>
            </a:r>
            <a:endParaRPr lang="hu-HU" b="1" dirty="0"/>
          </a:p>
        </p:txBody>
      </p:sp>
      <p:sp>
        <p:nvSpPr>
          <p:cNvPr id="7" name="Tartalom helye 6"/>
          <p:cNvSpPr>
            <a:spLocks noGrp="1"/>
          </p:cNvSpPr>
          <p:nvPr>
            <p:ph idx="1"/>
          </p:nvPr>
        </p:nvSpPr>
        <p:spPr>
          <a:xfrm>
            <a:off x="457200" y="1857364"/>
            <a:ext cx="8229600" cy="4786346"/>
          </a:xfrm>
        </p:spPr>
        <p:txBody>
          <a:bodyPr>
            <a:normAutofit fontScale="85000" lnSpcReduction="10000"/>
          </a:bodyPr>
          <a:lstStyle/>
          <a:p>
            <a:r>
              <a:rPr lang="hu-HU" dirty="0" smtClean="0"/>
              <a:t>A jelenségvalóságunkat a kollektív tudat a Teremtővel együtt teremti. Az anyagot is, tehát nem az anyag az elsődleges, mint ahogy korábban gondoltam. (más Indiában, és más Európában). Olyan, mint egy film: projekció.</a:t>
            </a:r>
          </a:p>
          <a:p>
            <a:endParaRPr lang="hu-HU" dirty="0" smtClean="0"/>
          </a:p>
          <a:p>
            <a:r>
              <a:rPr lang="hu-HU" dirty="0" smtClean="0"/>
              <a:t>A lelkünk játszani jött a Földre, de egy élettervvel, feladatokkal (innen származik az eleve elrendeltség érzete).</a:t>
            </a:r>
          </a:p>
          <a:p>
            <a:endParaRPr lang="hu-HU" dirty="0" smtClean="0"/>
          </a:p>
          <a:p>
            <a:r>
              <a:rPr lang="hu-HU" dirty="0" smtClean="0"/>
              <a:t>Szabadok vagyunk. De: „A szabadság a felismert szükségszerűség.” (Hegel)</a:t>
            </a:r>
          </a:p>
          <a:p>
            <a:endParaRPr lang="hu-HU" dirty="0" smtClean="0"/>
          </a:p>
          <a:p>
            <a:r>
              <a:rPr lang="hu-HU" dirty="0" smtClean="0"/>
              <a:t>Egyediek vagyunk és megismételhetetlenek, mint egy puzzle darabkái. Mégis egyek, mint a kirakott puzzle. (Sri </a:t>
            </a:r>
            <a:r>
              <a:rPr lang="hu-HU" dirty="0" err="1" smtClean="0"/>
              <a:t>Chinmoy</a:t>
            </a:r>
            <a:r>
              <a:rPr lang="hu-HU" dirty="0" smtClean="0"/>
              <a:t>)</a:t>
            </a:r>
          </a:p>
          <a:p>
            <a:endParaRPr lang="hu-HU" dirty="0" smtClean="0"/>
          </a:p>
          <a:p>
            <a:endParaRPr lang="hu-HU"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1142976" y="428604"/>
            <a:ext cx="7543824" cy="1071570"/>
          </a:xfrm>
        </p:spPr>
        <p:txBody>
          <a:bodyPr/>
          <a:lstStyle/>
          <a:p>
            <a:r>
              <a:rPr lang="hu-HU" b="1" dirty="0" smtClean="0"/>
              <a:t>Törvények (játékszabályok)</a:t>
            </a:r>
            <a:endParaRPr lang="hu-HU" b="1" dirty="0"/>
          </a:p>
        </p:txBody>
      </p:sp>
      <p:sp>
        <p:nvSpPr>
          <p:cNvPr id="5" name="Tartalom helye 4"/>
          <p:cNvSpPr>
            <a:spLocks noGrp="1"/>
          </p:cNvSpPr>
          <p:nvPr>
            <p:ph idx="1"/>
          </p:nvPr>
        </p:nvSpPr>
        <p:spPr/>
        <p:txBody>
          <a:bodyPr>
            <a:normAutofit fontScale="77500" lnSpcReduction="20000"/>
          </a:bodyPr>
          <a:lstStyle/>
          <a:p>
            <a:pPr>
              <a:buNone/>
            </a:pPr>
            <a:r>
              <a:rPr lang="hu-HU" sz="2800" dirty="0" smtClean="0"/>
              <a:t>Számos törvényt (játékszabályt) fogadtunk el, mielőtt emberi testben megjelentünk:</a:t>
            </a:r>
          </a:p>
          <a:p>
            <a:pPr>
              <a:buNone/>
            </a:pPr>
            <a:endParaRPr lang="hu-HU" sz="2800" dirty="0" smtClean="0"/>
          </a:p>
          <a:p>
            <a:pPr>
              <a:buNone/>
            </a:pPr>
            <a:r>
              <a:rPr lang="hu-HU" sz="2800" dirty="0" smtClean="0"/>
              <a:t>1. A karma törvénye: minden visszajön hozzánk. Megtapasztaljuk, amit másokkal teszünk. (ugyanúgy érvényes, mint a gravitáció).</a:t>
            </a:r>
          </a:p>
          <a:p>
            <a:pPr>
              <a:buNone/>
            </a:pPr>
            <a:endParaRPr lang="hu-HU" sz="2800" dirty="0" smtClean="0"/>
          </a:p>
          <a:p>
            <a:pPr>
              <a:buNone/>
            </a:pPr>
            <a:r>
              <a:rPr lang="hu-HU" sz="2800" dirty="0" smtClean="0"/>
              <a:t>2. Az okság törvénye. Gyermek: de az miért van?</a:t>
            </a:r>
          </a:p>
          <a:p>
            <a:pPr>
              <a:buNone/>
            </a:pPr>
            <a:endParaRPr lang="hu-HU" sz="2800" dirty="0" smtClean="0"/>
          </a:p>
          <a:p>
            <a:pPr>
              <a:buNone/>
            </a:pPr>
            <a:r>
              <a:rPr lang="hu-HU" sz="2800" dirty="0" smtClean="0"/>
              <a:t>3. Ami van, az SZENT, azaz a teremtés védett. Gondolatok és érzelmek teremtenek. Ha egy jelenséget nem tudunk elfogadni, erős érzelmet társítunk hozzá, újrateremtjük. (Elfogadás)</a:t>
            </a:r>
          </a:p>
          <a:p>
            <a:pPr>
              <a:buNone/>
            </a:pPr>
            <a:endParaRPr lang="hu-HU" sz="2800" dirty="0" smtClean="0"/>
          </a:p>
          <a:p>
            <a:pPr>
              <a:buNone/>
            </a:pPr>
            <a:r>
              <a:rPr lang="hu-HU" sz="2800" dirty="0" smtClean="0"/>
              <a:t>4. A reinkarnáció létezik. A lélek isteni eredetű, örök. (Gárdonyi G, Szepes M. Café de </a:t>
            </a:r>
            <a:r>
              <a:rPr lang="hu-HU" sz="2800" dirty="0" err="1" smtClean="0"/>
              <a:t>Flore</a:t>
            </a:r>
            <a:r>
              <a:rPr lang="hu-HU" sz="2800" dirty="0" smtClean="0"/>
              <a:t>)</a:t>
            </a:r>
          </a:p>
          <a:p>
            <a:endParaRPr lang="hu-HU" dirty="0" smtClean="0"/>
          </a:p>
          <a:p>
            <a:endParaRPr lang="hu-HU"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0" y="335847"/>
            <a:ext cx="9144000" cy="6370975"/>
          </a:xfrm>
          <a:prstGeom prst="rect">
            <a:avLst/>
          </a:prstGeom>
        </p:spPr>
        <p:txBody>
          <a:bodyPr wrap="square">
            <a:spAutoFit/>
          </a:bodyPr>
          <a:lstStyle/>
          <a:p>
            <a:endParaRPr lang="hu-HU" sz="2400" dirty="0" smtClean="0"/>
          </a:p>
          <a:p>
            <a:endParaRPr lang="hu-HU" sz="2400" dirty="0" smtClean="0"/>
          </a:p>
          <a:p>
            <a:r>
              <a:rPr lang="hu-HU" sz="2400" dirty="0" smtClean="0"/>
              <a:t>Aki még nem ismer: a nevem Nagy Attila. Ebben az önéletrajzi könyvemben életem azon eseményeit vettem górcső alá (kendőzetlen őszinteséggel, mert csak így érdemes szembenézni önmagunkkal), amelyek visszatekintve tanulságokkal szolgáltak számomra, és úgy érzem, hogy mindenkinek segítséget tudnak nyújtani, aki szeretné megérteni, hogy mikor, mi, miért történt vele. </a:t>
            </a:r>
            <a:br>
              <a:rPr lang="hu-HU" sz="2400" dirty="0" smtClean="0"/>
            </a:br>
            <a:r>
              <a:rPr lang="hu-HU" sz="2400" dirty="0" smtClean="0"/>
              <a:t> A könyv végigvezeti a olvasót, amint egy idealista, ártatlan kisgyermekből a 60-as, 70-es évek korszellemének és a gyermekkori élményeknek a hatására materialista, racionális felnőtté váltam. Szerencsére valahol legbelül megőriztem magamban azt a vágyat, hogy az embereken szeretnék segíteni. Ennek megfelelően a vegyész szakmát választottam, azon belül is a gyógyszerkutatást. Ez a szakma azonban teljes mértékben az anyag kutatásával foglalkozik az emberi testben, tudomást sem véve a lélekről.</a:t>
            </a:r>
          </a:p>
          <a:p>
            <a:endParaRPr lang="hu-H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flipH="1">
            <a:off x="2857488" y="273050"/>
            <a:ext cx="3857652" cy="1227124"/>
          </a:xfrm>
        </p:spPr>
        <p:txBody>
          <a:bodyPr>
            <a:noAutofit/>
          </a:bodyPr>
          <a:lstStyle/>
          <a:p>
            <a:r>
              <a:rPr lang="hu-HU" sz="4400" b="1" dirty="0" smtClean="0"/>
              <a:t>Smaragd tábla</a:t>
            </a:r>
            <a:endParaRPr lang="hu-HU" sz="4400" b="1" dirty="0"/>
          </a:p>
        </p:txBody>
      </p:sp>
      <p:sp>
        <p:nvSpPr>
          <p:cNvPr id="5" name="Szöveg helye 4"/>
          <p:cNvSpPr>
            <a:spLocks noGrp="1"/>
          </p:cNvSpPr>
          <p:nvPr>
            <p:ph type="body" idx="2"/>
          </p:nvPr>
        </p:nvSpPr>
        <p:spPr>
          <a:xfrm>
            <a:off x="457200" y="1785926"/>
            <a:ext cx="3829048" cy="4340237"/>
          </a:xfrm>
        </p:spPr>
        <p:txBody>
          <a:bodyPr>
            <a:normAutofit fontScale="92500" lnSpcReduction="20000"/>
          </a:bodyPr>
          <a:lstStyle/>
          <a:p>
            <a:r>
              <a:rPr lang="hu-HU" sz="2800" dirty="0" smtClean="0"/>
              <a:t>Hermész </a:t>
            </a:r>
            <a:r>
              <a:rPr lang="hu-HU" sz="2800" dirty="0" err="1" smtClean="0"/>
              <a:t>Triszmegisztosz</a:t>
            </a:r>
            <a:r>
              <a:rPr lang="hu-HU" sz="2800" dirty="0" smtClean="0"/>
              <a:t>:</a:t>
            </a:r>
          </a:p>
          <a:p>
            <a:r>
              <a:rPr lang="hu-HU" sz="2800" dirty="0" smtClean="0"/>
              <a:t>„Amint fent, úgy lent. Amint kint, úgy bent.”</a:t>
            </a:r>
          </a:p>
          <a:p>
            <a:r>
              <a:rPr lang="hu-HU" sz="2800" dirty="0" smtClean="0"/>
              <a:t>A jelenségvilág analóg szerkezetű (holografikus, fraktált): Tüdő, levelek, Isten és ember, ébredés, alvás – születés és halál, testünk és a kozmosz...</a:t>
            </a:r>
          </a:p>
          <a:p>
            <a:r>
              <a:rPr lang="hu-HU" sz="2800" dirty="0" smtClean="0"/>
              <a:t> </a:t>
            </a:r>
          </a:p>
          <a:p>
            <a:r>
              <a:rPr lang="hu-HU" sz="2800" dirty="0" smtClean="0"/>
              <a:t>A jelenségvilág metaforikus. (Biblia)</a:t>
            </a:r>
          </a:p>
          <a:p>
            <a:endParaRPr lang="hu-HU" sz="2800" dirty="0" smtClean="0"/>
          </a:p>
          <a:p>
            <a:endParaRPr lang="hu-HU" sz="2800" dirty="0"/>
          </a:p>
        </p:txBody>
      </p:sp>
      <p:pic>
        <p:nvPicPr>
          <p:cNvPr id="4" name="Tartalom helye 3" descr="tabula smaragdina.jpg"/>
          <p:cNvPicPr>
            <a:picLocks noGrp="1" noChangeAspect="1"/>
          </p:cNvPicPr>
          <p:nvPr>
            <p:ph sz="half" idx="1"/>
          </p:nvPr>
        </p:nvPicPr>
        <p:blipFill>
          <a:blip r:embed="rId2"/>
          <a:stretch>
            <a:fillRect/>
          </a:stretch>
        </p:blipFill>
        <p:spPr>
          <a:xfrm>
            <a:off x="4638675" y="2171700"/>
            <a:ext cx="2984500" cy="3581400"/>
          </a:xfrm>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71736" y="273050"/>
            <a:ext cx="4429156" cy="1298562"/>
          </a:xfrm>
        </p:spPr>
        <p:txBody>
          <a:bodyPr>
            <a:normAutofit/>
          </a:bodyPr>
          <a:lstStyle/>
          <a:p>
            <a:r>
              <a:rPr lang="hu-HU" sz="4400" b="1" dirty="0" err="1" smtClean="0"/>
              <a:t>Matrjoska</a:t>
            </a:r>
            <a:r>
              <a:rPr lang="hu-HU" sz="4400" b="1" dirty="0" smtClean="0"/>
              <a:t> babák</a:t>
            </a:r>
            <a:endParaRPr lang="hu-HU" sz="4400" b="1" dirty="0"/>
          </a:p>
        </p:txBody>
      </p:sp>
      <p:sp>
        <p:nvSpPr>
          <p:cNvPr id="4" name="Szöveg helye 3"/>
          <p:cNvSpPr>
            <a:spLocks noGrp="1"/>
          </p:cNvSpPr>
          <p:nvPr>
            <p:ph type="body" idx="2"/>
          </p:nvPr>
        </p:nvSpPr>
        <p:spPr>
          <a:xfrm>
            <a:off x="685800" y="2571744"/>
            <a:ext cx="2743200" cy="3676656"/>
          </a:xfrm>
        </p:spPr>
        <p:txBody>
          <a:bodyPr>
            <a:normAutofit/>
          </a:bodyPr>
          <a:lstStyle/>
          <a:p>
            <a:r>
              <a:rPr lang="hu-HU" sz="2800" dirty="0" smtClean="0"/>
              <a:t>Népszerűségük titka, hogy megjelenítik a jelenségvilág  analóg szerkezetét.</a:t>
            </a:r>
            <a:endParaRPr lang="hu-HU" sz="2800" dirty="0"/>
          </a:p>
        </p:txBody>
      </p:sp>
      <p:pic>
        <p:nvPicPr>
          <p:cNvPr id="5" name="Tartalom helye 4" descr="russian-dolls-600w-353942375.jpg"/>
          <p:cNvPicPr>
            <a:picLocks noGrp="1" noChangeAspect="1"/>
          </p:cNvPicPr>
          <p:nvPr>
            <p:ph sz="half" idx="1"/>
          </p:nvPr>
        </p:nvPicPr>
        <p:blipFill>
          <a:blip r:embed="rId2" cstate="print"/>
          <a:stretch>
            <a:fillRect/>
          </a:stretch>
        </p:blipFill>
        <p:spPr>
          <a:xfrm>
            <a:off x="4000496" y="2285992"/>
            <a:ext cx="4429156" cy="3643338"/>
          </a:xfr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143108" y="704088"/>
            <a:ext cx="6543692" cy="1143000"/>
          </a:xfrm>
        </p:spPr>
        <p:txBody>
          <a:bodyPr/>
          <a:lstStyle/>
          <a:p>
            <a:r>
              <a:rPr lang="hu-HU" b="1" dirty="0" err="1" smtClean="0"/>
              <a:t>Gnóthi</a:t>
            </a:r>
            <a:r>
              <a:rPr lang="hu-HU" b="1" dirty="0" smtClean="0"/>
              <a:t> </a:t>
            </a:r>
            <a:r>
              <a:rPr lang="hu-HU" b="1" dirty="0" err="1" smtClean="0"/>
              <a:t>Séautón</a:t>
            </a:r>
            <a:endParaRPr lang="hu-HU" b="1" dirty="0"/>
          </a:p>
        </p:txBody>
      </p:sp>
      <p:sp>
        <p:nvSpPr>
          <p:cNvPr id="6" name="Tartalom helye 5"/>
          <p:cNvSpPr>
            <a:spLocks noGrp="1"/>
          </p:cNvSpPr>
          <p:nvPr>
            <p:ph idx="1"/>
          </p:nvPr>
        </p:nvSpPr>
        <p:spPr>
          <a:xfrm>
            <a:off x="457200" y="2428868"/>
            <a:ext cx="8229600" cy="3895732"/>
          </a:xfrm>
        </p:spPr>
        <p:txBody>
          <a:bodyPr>
            <a:normAutofit lnSpcReduction="10000"/>
          </a:bodyPr>
          <a:lstStyle/>
          <a:p>
            <a:pPr>
              <a:buNone/>
            </a:pPr>
            <a:r>
              <a:rPr lang="hu-HU" dirty="0" smtClean="0"/>
              <a:t>Az élet megtapasztaláson keresztüli önismereti játék. (Mint az eldugott cukorka.) (A felejtés bére)</a:t>
            </a:r>
          </a:p>
          <a:p>
            <a:pPr>
              <a:buNone/>
            </a:pPr>
            <a:endParaRPr lang="hu-HU" dirty="0" smtClean="0"/>
          </a:p>
          <a:p>
            <a:pPr>
              <a:buNone/>
            </a:pPr>
            <a:r>
              <a:rPr lang="hu-HU" dirty="0" smtClean="0"/>
              <a:t>Ki vagyok én? Én a fény vagyok, a testem pedig a fény otthona. (Bartha Erika)</a:t>
            </a:r>
          </a:p>
          <a:p>
            <a:pPr>
              <a:buNone/>
            </a:pPr>
            <a:endParaRPr lang="hu-HU" dirty="0" smtClean="0"/>
          </a:p>
          <a:p>
            <a:pPr>
              <a:buNone/>
            </a:pPr>
            <a:r>
              <a:rPr lang="hu-HU" dirty="0" smtClean="0"/>
              <a:t>Azonosulás a testtel – fájdalom.</a:t>
            </a:r>
          </a:p>
          <a:p>
            <a:endParaRPr lang="hu-HU" dirty="0" smtClean="0"/>
          </a:p>
          <a:p>
            <a:pPr>
              <a:buNone/>
            </a:pPr>
            <a:r>
              <a:rPr lang="hu-HU" dirty="0" smtClean="0"/>
              <a:t>Ráébredés fény-lényegünkre – eufória.</a:t>
            </a:r>
          </a:p>
          <a:p>
            <a:endParaRPr lang="hu-HU"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71604" y="357166"/>
            <a:ext cx="7358114" cy="928694"/>
          </a:xfrm>
        </p:spPr>
        <p:txBody>
          <a:bodyPr>
            <a:noAutofit/>
          </a:bodyPr>
          <a:lstStyle/>
          <a:p>
            <a:r>
              <a:rPr lang="hu-HU" sz="3600" b="1" dirty="0" smtClean="0"/>
              <a:t>A tudat megjelenítette önmagát </a:t>
            </a:r>
            <a:endParaRPr lang="hu-HU" sz="3600" b="1" dirty="0"/>
          </a:p>
        </p:txBody>
      </p:sp>
      <p:sp>
        <p:nvSpPr>
          <p:cNvPr id="4" name="Szöveg helye 3"/>
          <p:cNvSpPr>
            <a:spLocks noGrp="1"/>
          </p:cNvSpPr>
          <p:nvPr>
            <p:ph type="body" idx="2"/>
          </p:nvPr>
        </p:nvSpPr>
        <p:spPr>
          <a:xfrm>
            <a:off x="857224" y="1714488"/>
            <a:ext cx="3143272" cy="4786346"/>
          </a:xfrm>
        </p:spPr>
        <p:txBody>
          <a:bodyPr>
            <a:normAutofit/>
          </a:bodyPr>
          <a:lstStyle/>
          <a:p>
            <a:r>
              <a:rPr lang="hu-HU" sz="2400" dirty="0" smtClean="0"/>
              <a:t>Metaforája a tengervízben úszó jéghegy. A vízből kilátszó 10%-a a tudatos része. A nem látszó, víz alatti rész, a </a:t>
            </a:r>
            <a:r>
              <a:rPr lang="hu-HU" sz="2400" dirty="0" err="1" smtClean="0"/>
              <a:t>nemtudatos</a:t>
            </a:r>
            <a:r>
              <a:rPr lang="hu-HU" sz="2400" dirty="0" smtClean="0"/>
              <a:t> zóna. Mindkettő teremt. A 90% </a:t>
            </a:r>
            <a:r>
              <a:rPr lang="hu-HU" sz="2400" dirty="0" err="1" smtClean="0"/>
              <a:t>-ról</a:t>
            </a:r>
            <a:r>
              <a:rPr lang="hu-HU" sz="2400" dirty="0" smtClean="0"/>
              <a:t> nincs tudásunk, ezért nem látjuk, hogy mi teremtünk.</a:t>
            </a:r>
            <a:endParaRPr lang="hu-HU" sz="2400" dirty="0"/>
          </a:p>
        </p:txBody>
      </p:sp>
      <p:pic>
        <p:nvPicPr>
          <p:cNvPr id="5" name="Tartalom helye 4" descr="iceberg drawing.jpg"/>
          <p:cNvPicPr>
            <a:picLocks noGrp="1" noChangeAspect="1"/>
          </p:cNvPicPr>
          <p:nvPr>
            <p:ph sz="half" idx="1"/>
          </p:nvPr>
        </p:nvPicPr>
        <p:blipFill>
          <a:blip r:embed="rId2" cstate="print"/>
          <a:stretch>
            <a:fillRect/>
          </a:stretch>
        </p:blipFill>
        <p:spPr>
          <a:xfrm>
            <a:off x="4357686" y="1571612"/>
            <a:ext cx="4000528" cy="4786346"/>
          </a:xfrm>
        </p:spPr>
      </p:pic>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85852" y="273050"/>
            <a:ext cx="7858148" cy="1370000"/>
          </a:xfrm>
        </p:spPr>
        <p:txBody>
          <a:bodyPr>
            <a:noAutofit/>
          </a:bodyPr>
          <a:lstStyle/>
          <a:p>
            <a:r>
              <a:rPr lang="hu-HU" sz="4000" b="1" dirty="0" smtClean="0"/>
              <a:t>A tudat az információs tengerben</a:t>
            </a:r>
            <a:endParaRPr lang="hu-HU" sz="4000" b="1" dirty="0"/>
          </a:p>
        </p:txBody>
      </p:sp>
      <p:sp>
        <p:nvSpPr>
          <p:cNvPr id="4" name="Szöveg helye 3"/>
          <p:cNvSpPr>
            <a:spLocks noGrp="1"/>
          </p:cNvSpPr>
          <p:nvPr>
            <p:ph type="body" idx="2"/>
          </p:nvPr>
        </p:nvSpPr>
        <p:spPr>
          <a:xfrm>
            <a:off x="457200" y="2714620"/>
            <a:ext cx="3543296" cy="3411543"/>
          </a:xfrm>
        </p:spPr>
        <p:txBody>
          <a:bodyPr/>
          <a:lstStyle/>
          <a:p>
            <a:r>
              <a:rPr lang="hu-HU" sz="2400" dirty="0" smtClean="0"/>
              <a:t>A lélek a mélyből folyamatosan üzen.</a:t>
            </a:r>
          </a:p>
          <a:p>
            <a:r>
              <a:rPr lang="hu-HU" sz="2400" dirty="0" smtClean="0"/>
              <a:t>Jeleket küld, érzelmeken keresztül, de a jel –zaj viszony  gyenge. Nagy a zaj.  Gondolatfolyam  (elme)blokkol.</a:t>
            </a:r>
            <a:endParaRPr lang="hu-HU" sz="2400" dirty="0"/>
          </a:p>
        </p:txBody>
      </p:sp>
      <p:pic>
        <p:nvPicPr>
          <p:cNvPr id="5" name="Tartalom helye 4" descr="érzelmi térkép.jpg"/>
          <p:cNvPicPr>
            <a:picLocks noGrp="1" noChangeAspect="1"/>
          </p:cNvPicPr>
          <p:nvPr>
            <p:ph sz="half" idx="1"/>
          </p:nvPr>
        </p:nvPicPr>
        <p:blipFill>
          <a:blip r:embed="rId2" cstate="print"/>
          <a:stretch>
            <a:fillRect/>
          </a:stretch>
        </p:blipFill>
        <p:spPr>
          <a:xfrm>
            <a:off x="4572000" y="2071678"/>
            <a:ext cx="3714776" cy="4071966"/>
          </a:xfrm>
        </p:spPr>
      </p:pic>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7158" y="704088"/>
            <a:ext cx="8786842" cy="796086"/>
          </a:xfrm>
        </p:spPr>
        <p:txBody>
          <a:bodyPr>
            <a:noAutofit/>
          </a:bodyPr>
          <a:lstStyle/>
          <a:p>
            <a:r>
              <a:rPr lang="hu-HU" sz="4000" b="1" dirty="0" smtClean="0"/>
              <a:t>Tudati állapotok (módosult tudatállapot)</a:t>
            </a:r>
            <a:endParaRPr lang="hu-HU" sz="4000" b="1" dirty="0"/>
          </a:p>
        </p:txBody>
      </p:sp>
      <p:pic>
        <p:nvPicPr>
          <p:cNvPr id="4" name="Tartalom helye 3" descr="Tudat ábra.jpg"/>
          <p:cNvPicPr>
            <a:picLocks noGrp="1" noChangeAspect="1"/>
          </p:cNvPicPr>
          <p:nvPr>
            <p:ph idx="1"/>
          </p:nvPr>
        </p:nvPicPr>
        <p:blipFill>
          <a:blip r:embed="rId2"/>
          <a:stretch>
            <a:fillRect/>
          </a:stretch>
        </p:blipFill>
        <p:spPr>
          <a:xfrm rot="5400000">
            <a:off x="2071670" y="816346"/>
            <a:ext cx="4786346" cy="6582630"/>
          </a:xfrm>
        </p:spPr>
      </p:pic>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14546" y="704088"/>
            <a:ext cx="6472254" cy="938962"/>
          </a:xfrm>
        </p:spPr>
        <p:txBody>
          <a:bodyPr/>
          <a:lstStyle/>
          <a:p>
            <a:r>
              <a:rPr lang="hu-HU" b="1" dirty="0" smtClean="0"/>
              <a:t>Az első gondolat</a:t>
            </a:r>
            <a:endParaRPr lang="hu-HU" b="1" dirty="0"/>
          </a:p>
        </p:txBody>
      </p:sp>
      <p:sp>
        <p:nvSpPr>
          <p:cNvPr id="3" name="Tartalom helye 2"/>
          <p:cNvSpPr>
            <a:spLocks noGrp="1"/>
          </p:cNvSpPr>
          <p:nvPr>
            <p:ph idx="1"/>
          </p:nvPr>
        </p:nvSpPr>
        <p:spPr>
          <a:xfrm>
            <a:off x="457200" y="2000240"/>
            <a:ext cx="8229600" cy="4857760"/>
          </a:xfrm>
        </p:spPr>
        <p:txBody>
          <a:bodyPr>
            <a:normAutofit fontScale="92500" lnSpcReduction="20000"/>
          </a:bodyPr>
          <a:lstStyle/>
          <a:p>
            <a:pPr>
              <a:buNone/>
            </a:pPr>
            <a:r>
              <a:rPr lang="hu-HU" sz="2800" dirty="0" smtClean="0"/>
              <a:t>Én vagyok, szemben mindenkivel. Szeparáltság.</a:t>
            </a:r>
          </a:p>
          <a:p>
            <a:pPr>
              <a:buNone/>
            </a:pPr>
            <a:r>
              <a:rPr lang="hu-HU" sz="2800" dirty="0" smtClean="0"/>
              <a:t>Születéskor az egységből a kétségbe esünk.</a:t>
            </a:r>
          </a:p>
          <a:p>
            <a:pPr>
              <a:buNone/>
            </a:pPr>
            <a:endParaRPr lang="hu-HU" sz="2800" dirty="0" smtClean="0"/>
          </a:p>
          <a:p>
            <a:pPr>
              <a:buNone/>
            </a:pPr>
            <a:r>
              <a:rPr lang="hu-HU" sz="2800" dirty="0" smtClean="0"/>
              <a:t>A dualitás fájdalmán keresztül tapasztaljuk meg az egységet.</a:t>
            </a:r>
          </a:p>
          <a:p>
            <a:pPr>
              <a:buNone/>
            </a:pPr>
            <a:endParaRPr lang="hu-HU" sz="2800" dirty="0" smtClean="0"/>
          </a:p>
          <a:p>
            <a:pPr>
              <a:buNone/>
            </a:pPr>
            <a:r>
              <a:rPr lang="hu-HU" sz="2800" dirty="0" smtClean="0"/>
              <a:t>Szótöve a gond.</a:t>
            </a:r>
          </a:p>
          <a:p>
            <a:pPr>
              <a:buNone/>
            </a:pPr>
            <a:endParaRPr lang="hu-HU" sz="2800" dirty="0" smtClean="0"/>
          </a:p>
          <a:p>
            <a:pPr>
              <a:buNone/>
            </a:pPr>
            <a:r>
              <a:rPr lang="hu-HU" sz="2800" dirty="0" smtClean="0"/>
              <a:t>A gondolatok teremtő erővel bírnak. Többnyire negatívak. Fájdalmas múltbéli tapasztalatokat vetítenek a jövőbe. Száguldoznak. Nehéz észrevenni őket.</a:t>
            </a:r>
          </a:p>
          <a:p>
            <a:pPr>
              <a:buNone/>
            </a:pPr>
            <a:endParaRPr lang="hu-HU" sz="2800" dirty="0" smtClean="0"/>
          </a:p>
          <a:p>
            <a:pPr>
              <a:buNone/>
            </a:pPr>
            <a:endParaRPr lang="hu-HU" sz="2800" dirty="0" smtClean="0"/>
          </a:p>
          <a:p>
            <a:pPr>
              <a:buNone/>
            </a:pPr>
            <a:endParaRPr lang="hu-HU" dirty="0" smtClean="0"/>
          </a:p>
          <a:p>
            <a:pPr>
              <a:buNone/>
            </a:pPr>
            <a:endParaRPr lang="hu-HU" dirty="0" smtClean="0"/>
          </a:p>
          <a:p>
            <a:pPr>
              <a:buNone/>
            </a:pPr>
            <a:endParaRPr lang="hu-HU" dirty="0" smtClean="0"/>
          </a:p>
          <a:p>
            <a:pPr>
              <a:buNone/>
            </a:pPr>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428860" y="514352"/>
            <a:ext cx="5857916" cy="842946"/>
          </a:xfrm>
        </p:spPr>
        <p:txBody>
          <a:bodyPr/>
          <a:lstStyle/>
          <a:p>
            <a:r>
              <a:rPr lang="hu-HU" sz="4000" b="1" dirty="0" smtClean="0"/>
              <a:t>Az elme labirintusa</a:t>
            </a:r>
            <a:endParaRPr lang="hu-HU" sz="4000" b="1" dirty="0"/>
          </a:p>
        </p:txBody>
      </p:sp>
      <p:sp>
        <p:nvSpPr>
          <p:cNvPr id="3" name="Szöveg helye 2"/>
          <p:cNvSpPr>
            <a:spLocks noGrp="1"/>
          </p:cNvSpPr>
          <p:nvPr>
            <p:ph type="body" idx="2"/>
          </p:nvPr>
        </p:nvSpPr>
        <p:spPr>
          <a:xfrm>
            <a:off x="1142976" y="1857364"/>
            <a:ext cx="3071834" cy="4391036"/>
          </a:xfrm>
        </p:spPr>
        <p:txBody>
          <a:bodyPr>
            <a:normAutofit fontScale="92500"/>
          </a:bodyPr>
          <a:lstStyle/>
          <a:p>
            <a:r>
              <a:rPr lang="hu-HU" sz="2800" dirty="0" smtClean="0"/>
              <a:t>Az elme labirintusának téglái a fogalmaink, falai az elméleteink. Ebben bolyongunk évezredek óta. A kiutat az érzelmek szárnyán a magasba emelkedve láthatjuk meg.</a:t>
            </a:r>
          </a:p>
          <a:p>
            <a:endParaRPr lang="hu-HU" dirty="0"/>
          </a:p>
        </p:txBody>
      </p:sp>
      <p:pic>
        <p:nvPicPr>
          <p:cNvPr id="5" name="Tartalom helye 3" descr="Brain_090407.jpg"/>
          <p:cNvPicPr>
            <a:picLocks noGrp="1" noChangeAspect="1"/>
          </p:cNvPicPr>
          <p:nvPr>
            <p:ph sz="half" idx="1"/>
          </p:nvPr>
        </p:nvPicPr>
        <p:blipFill>
          <a:blip r:embed="rId2"/>
          <a:stretch>
            <a:fillRect/>
          </a:stretch>
        </p:blipFill>
        <p:spPr>
          <a:xfrm>
            <a:off x="5143504" y="1785926"/>
            <a:ext cx="2641597" cy="2428892"/>
          </a:xfrm>
        </p:spPr>
      </p:pic>
      <p:pic>
        <p:nvPicPr>
          <p:cNvPr id="6" name="Tartalom helye 3" descr="labirintus.jpg"/>
          <p:cNvPicPr>
            <a:picLocks noChangeAspect="1"/>
          </p:cNvPicPr>
          <p:nvPr/>
        </p:nvPicPr>
        <p:blipFill>
          <a:blip r:embed="rId3"/>
          <a:stretch>
            <a:fillRect/>
          </a:stretch>
        </p:blipFill>
        <p:spPr>
          <a:xfrm>
            <a:off x="5143504" y="4214818"/>
            <a:ext cx="2643206" cy="2000264"/>
          </a:xfrm>
          <a:prstGeom prst="rect">
            <a:avLst/>
          </a:prstGeom>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214422"/>
            <a:ext cx="8229600" cy="1000132"/>
          </a:xfrm>
        </p:spPr>
        <p:txBody>
          <a:bodyPr>
            <a:normAutofit fontScale="90000"/>
          </a:bodyPr>
          <a:lstStyle/>
          <a:p>
            <a:r>
              <a:rPr lang="hu-HU" b="1" dirty="0" smtClean="0"/>
              <a:t>Hogyan vegyük birtokba a teremtő erőnket?</a:t>
            </a:r>
            <a:endParaRPr lang="hu-HU" b="1" dirty="0"/>
          </a:p>
        </p:txBody>
      </p:sp>
      <p:sp>
        <p:nvSpPr>
          <p:cNvPr id="3" name="Tartalom helye 2"/>
          <p:cNvSpPr>
            <a:spLocks noGrp="1"/>
          </p:cNvSpPr>
          <p:nvPr>
            <p:ph idx="1"/>
          </p:nvPr>
        </p:nvSpPr>
        <p:spPr>
          <a:xfrm>
            <a:off x="457200" y="2571744"/>
            <a:ext cx="8229600" cy="4286256"/>
          </a:xfrm>
        </p:spPr>
        <p:txBody>
          <a:bodyPr>
            <a:normAutofit fontScale="92500" lnSpcReduction="20000"/>
          </a:bodyPr>
          <a:lstStyle/>
          <a:p>
            <a:pPr>
              <a:buNone/>
            </a:pPr>
            <a:r>
              <a:rPr lang="hu-HU" dirty="0" smtClean="0"/>
              <a:t>Buddha: Aki meg tudja zabolázni a gondolatok vadlovait, az irányítani tudja az életét.</a:t>
            </a:r>
          </a:p>
          <a:p>
            <a:pPr>
              <a:buNone/>
            </a:pPr>
            <a:endParaRPr lang="hu-HU" dirty="0" smtClean="0"/>
          </a:p>
          <a:p>
            <a:pPr>
              <a:buNone/>
            </a:pPr>
            <a:r>
              <a:rPr lang="hu-HU" dirty="0" smtClean="0"/>
              <a:t>Tüsszentés: Amit épp gondoltam, az IGAZ.</a:t>
            </a:r>
          </a:p>
          <a:p>
            <a:pPr>
              <a:buNone/>
            </a:pPr>
            <a:endParaRPr lang="hu-HU" dirty="0" smtClean="0"/>
          </a:p>
          <a:p>
            <a:pPr>
              <a:buNone/>
            </a:pPr>
            <a:r>
              <a:rPr lang="hu-HU" dirty="0" smtClean="0"/>
              <a:t>Vegyük észre a gondolatainkat és az érzelmeinket.</a:t>
            </a:r>
          </a:p>
          <a:p>
            <a:pPr>
              <a:buNone/>
            </a:pPr>
            <a:endParaRPr lang="hu-HU" dirty="0" smtClean="0"/>
          </a:p>
          <a:p>
            <a:pPr>
              <a:buNone/>
            </a:pPr>
            <a:r>
              <a:rPr lang="hu-HU" dirty="0" smtClean="0"/>
              <a:t>Az érzelmek rezgések. A pozitív érzelmek építik és  stabilizálják a testet, a negatívok rombolják és szétzilálják.    </a:t>
            </a:r>
          </a:p>
          <a:p>
            <a:pPr>
              <a:buNone/>
            </a:pPr>
            <a:endParaRPr lang="hu-HU" dirty="0" smtClean="0"/>
          </a:p>
          <a:p>
            <a:pPr>
              <a:buNone/>
            </a:pPr>
            <a:r>
              <a:rPr lang="hu-HU" dirty="0" smtClean="0"/>
              <a:t>A legerősebb teremtő erő a képhez társított érzelem. </a:t>
            </a: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gondolatképes 2.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6494085"/>
          </a:xfrm>
          <a:prstGeom prst="rect">
            <a:avLst/>
          </a:prstGeom>
        </p:spPr>
        <p:txBody>
          <a:bodyPr wrap="square">
            <a:spAutoFit/>
          </a:bodyPr>
          <a:lstStyle/>
          <a:p>
            <a:endParaRPr lang="hu-HU" sz="3200" dirty="0" smtClean="0"/>
          </a:p>
          <a:p>
            <a:r>
              <a:rPr lang="hu-HU" sz="3200" dirty="0" smtClean="0"/>
              <a:t>Ráadásul pályám kezdetén egy szélsőségesen materialista, </a:t>
            </a:r>
            <a:r>
              <a:rPr lang="hu-HU" sz="3200" dirty="0" err="1" smtClean="0"/>
              <a:t>objektivista</a:t>
            </a:r>
            <a:r>
              <a:rPr lang="hu-HU" sz="3200" dirty="0" smtClean="0"/>
              <a:t> filozófia ragadott magával, amely az észt, az emberi kreativitást mindenek fölé helyezte, ezzel feloldotta bennem az élet értelmével kapcsolatos bizonytalanságaimat, és értelmet adott kutatói pályámnak. Egyetem után 10 évig Budapesten a Gyógyszerkutató Intézetben dolgoztam, majd a doktorim megvédése után lehetőséget kaptam, hogy próbára tegyem a képességeimet az „ígéret földjén”, és az USA-ban, New Orleansban egy Nobel-díjas professzor rákkutató csoportjába kerültem.</a:t>
            </a:r>
            <a:endParaRPr lang="hu-HU"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14612" y="704088"/>
            <a:ext cx="5972188" cy="938962"/>
          </a:xfrm>
        </p:spPr>
        <p:txBody>
          <a:bodyPr>
            <a:normAutofit/>
          </a:bodyPr>
          <a:lstStyle/>
          <a:p>
            <a:r>
              <a:rPr lang="hu-HU" b="1" dirty="0" smtClean="0"/>
              <a:t>Megbocsájtás</a:t>
            </a:r>
            <a:endParaRPr lang="hu-HU" b="1" dirty="0"/>
          </a:p>
        </p:txBody>
      </p:sp>
      <p:sp>
        <p:nvSpPr>
          <p:cNvPr id="3" name="Tartalom helye 2"/>
          <p:cNvSpPr>
            <a:spLocks noGrp="1"/>
          </p:cNvSpPr>
          <p:nvPr>
            <p:ph idx="1"/>
          </p:nvPr>
        </p:nvSpPr>
        <p:spPr>
          <a:xfrm>
            <a:off x="457200" y="1935480"/>
            <a:ext cx="8229600" cy="4708230"/>
          </a:xfrm>
        </p:spPr>
        <p:txBody>
          <a:bodyPr>
            <a:normAutofit lnSpcReduction="10000"/>
          </a:bodyPr>
          <a:lstStyle/>
          <a:p>
            <a:pPr>
              <a:buNone/>
            </a:pPr>
            <a:r>
              <a:rPr lang="hu-HU" dirty="0" smtClean="0"/>
              <a:t>Nem a sérelmet okozó személy válláról veszi le a karmát, bár ad egy lehetőséget.</a:t>
            </a:r>
          </a:p>
          <a:p>
            <a:endParaRPr lang="hu-HU" dirty="0" smtClean="0"/>
          </a:p>
          <a:p>
            <a:pPr>
              <a:buNone/>
            </a:pPr>
            <a:r>
              <a:rPr lang="hu-HU" dirty="0" smtClean="0"/>
              <a:t>A bennünk lévő negatív, romboló érzelmi hatásoktól (rezgésektől) mentesít.</a:t>
            </a:r>
          </a:p>
          <a:p>
            <a:endParaRPr lang="hu-HU" dirty="0" smtClean="0"/>
          </a:p>
          <a:p>
            <a:pPr>
              <a:buNone/>
            </a:pPr>
            <a:r>
              <a:rPr lang="hu-HU" dirty="0" smtClean="0"/>
              <a:t>Csak a szívből jövő megbocsájtás működik. Ha a száj csacsog, de a harag marad, semmi nem történik.</a:t>
            </a:r>
          </a:p>
          <a:p>
            <a:endParaRPr lang="hu-HU" dirty="0" smtClean="0"/>
          </a:p>
          <a:p>
            <a:pPr>
              <a:buNone/>
            </a:pPr>
            <a:r>
              <a:rPr lang="hu-HU" dirty="0" smtClean="0"/>
              <a:t>Bocsáss meg nekik Atyám, nem tudják mit tesznek. (írják a karmájukat).</a:t>
            </a:r>
            <a:endParaRPr lang="hu-H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357158" y="571480"/>
            <a:ext cx="9286940" cy="1214446"/>
          </a:xfrm>
        </p:spPr>
        <p:txBody>
          <a:bodyPr>
            <a:normAutofit/>
          </a:bodyPr>
          <a:lstStyle/>
          <a:p>
            <a:r>
              <a:rPr lang="hu-HU" sz="4800" b="1" dirty="0" smtClean="0"/>
              <a:t>A versek szerepe az önismeretben</a:t>
            </a:r>
            <a:endParaRPr lang="hu-HU" sz="4800" b="1" dirty="0"/>
          </a:p>
        </p:txBody>
      </p:sp>
      <p:sp>
        <p:nvSpPr>
          <p:cNvPr id="6" name="Tartalom helye 5"/>
          <p:cNvSpPr>
            <a:spLocks noGrp="1"/>
          </p:cNvSpPr>
          <p:nvPr>
            <p:ph idx="1"/>
          </p:nvPr>
        </p:nvSpPr>
        <p:spPr>
          <a:xfrm>
            <a:off x="457200" y="2428868"/>
            <a:ext cx="8229600" cy="4071966"/>
          </a:xfrm>
        </p:spPr>
        <p:txBody>
          <a:bodyPr/>
          <a:lstStyle/>
          <a:p>
            <a:pPr>
              <a:buNone/>
            </a:pPr>
            <a:r>
              <a:rPr lang="hu-HU" dirty="0" smtClean="0"/>
              <a:t>A versek az érzelmeken keresztül kapcsolatban tartanak a lélekkel.</a:t>
            </a:r>
          </a:p>
          <a:p>
            <a:pPr>
              <a:buNone/>
            </a:pPr>
            <a:r>
              <a:rPr lang="hu-HU" dirty="0" smtClean="0"/>
              <a:t>A versek </a:t>
            </a:r>
            <a:r>
              <a:rPr lang="hu-HU" dirty="0" err="1" smtClean="0"/>
              <a:t>metaforikusak</a:t>
            </a:r>
            <a:r>
              <a:rPr lang="hu-HU" dirty="0" smtClean="0"/>
              <a:t>, mint a világegyetem.</a:t>
            </a:r>
          </a:p>
          <a:p>
            <a:pPr>
              <a:buNone/>
            </a:pPr>
            <a:r>
              <a:rPr lang="hu-HU" dirty="0" smtClean="0"/>
              <a:t>A lélek érzelmi jeleken keresztül üzen. A jel gyenge a zajhoz képest. Alig hallható.</a:t>
            </a:r>
          </a:p>
          <a:p>
            <a:pPr>
              <a:buNone/>
            </a:pPr>
            <a:r>
              <a:rPr lang="hu-HU" dirty="0" smtClean="0"/>
              <a:t>„És hallgatom a híreket, miket mélyemből </a:t>
            </a:r>
            <a:r>
              <a:rPr lang="hu-HU" dirty="0" err="1" smtClean="0"/>
              <a:t>énszavam</a:t>
            </a:r>
            <a:r>
              <a:rPr lang="hu-HU" dirty="0" smtClean="0"/>
              <a:t> hoz.” József Attila, Irgalom.</a:t>
            </a:r>
            <a:endParaRPr lang="hu-HU" dirty="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00166" y="704088"/>
            <a:ext cx="7186634" cy="796086"/>
          </a:xfrm>
        </p:spPr>
        <p:txBody>
          <a:bodyPr>
            <a:normAutofit/>
          </a:bodyPr>
          <a:lstStyle/>
          <a:p>
            <a:r>
              <a:rPr lang="hu-HU" sz="4800" b="1" dirty="0" smtClean="0"/>
              <a:t>A gyermek, mint mester</a:t>
            </a:r>
            <a:endParaRPr lang="hu-HU" sz="4800" b="1" dirty="0"/>
          </a:p>
        </p:txBody>
      </p:sp>
      <p:sp>
        <p:nvSpPr>
          <p:cNvPr id="3" name="Tartalom helye 2"/>
          <p:cNvSpPr>
            <a:spLocks noGrp="1"/>
          </p:cNvSpPr>
          <p:nvPr>
            <p:ph idx="1"/>
          </p:nvPr>
        </p:nvSpPr>
        <p:spPr>
          <a:xfrm>
            <a:off x="457200" y="1935480"/>
            <a:ext cx="8258204" cy="4636792"/>
          </a:xfrm>
        </p:spPr>
        <p:txBody>
          <a:bodyPr>
            <a:normAutofit fontScale="62500" lnSpcReduction="20000"/>
          </a:bodyPr>
          <a:lstStyle/>
          <a:p>
            <a:pPr>
              <a:buNone/>
            </a:pPr>
            <a:r>
              <a:rPr lang="hu-HU" sz="2800" dirty="0" smtClean="0"/>
              <a:t>A gyermek áll a legközelebb a lélekhez, ő még emlékszik a tervre. (Miért bölcső a bölcső? Mert bölcs ő</a:t>
            </a:r>
            <a:r>
              <a:rPr lang="hu-HU" sz="2800" smtClean="0"/>
              <a:t>, kit benne </a:t>
            </a:r>
            <a:r>
              <a:rPr lang="hu-HU" sz="2800" dirty="0" smtClean="0"/>
              <a:t>ringatnak.)</a:t>
            </a:r>
          </a:p>
          <a:p>
            <a:pPr>
              <a:buNone/>
            </a:pPr>
            <a:endParaRPr lang="hu-HU" sz="2800" dirty="0" smtClean="0"/>
          </a:p>
          <a:p>
            <a:pPr>
              <a:buNone/>
            </a:pPr>
            <a:r>
              <a:rPr lang="hu-HU" sz="2800" dirty="0" smtClean="0"/>
              <a:t>Amikor megszületik, vesz egy nagy lélegzetet: rögzül a lélek.</a:t>
            </a:r>
          </a:p>
          <a:p>
            <a:pPr>
              <a:buNone/>
            </a:pPr>
            <a:r>
              <a:rPr lang="hu-HU" sz="2800" dirty="0" smtClean="0"/>
              <a:t>Sír, mosolyog – érzelmek.</a:t>
            </a:r>
          </a:p>
          <a:p>
            <a:pPr>
              <a:buNone/>
            </a:pPr>
            <a:endParaRPr lang="hu-HU" sz="2800" dirty="0" smtClean="0"/>
          </a:p>
          <a:p>
            <a:pPr>
              <a:buNone/>
            </a:pPr>
            <a:r>
              <a:rPr lang="hu-HU" sz="2800" dirty="0" smtClean="0"/>
              <a:t>Ismerkedik az anyaggal: tapint, szájba vesz dolgokat: 5 érzékszerv. Perceptuális viszony a valósághoz. Itt és most.</a:t>
            </a:r>
          </a:p>
          <a:p>
            <a:pPr>
              <a:buNone/>
            </a:pPr>
            <a:endParaRPr lang="hu-HU" sz="2800" dirty="0" smtClean="0"/>
          </a:p>
          <a:p>
            <a:pPr>
              <a:buNone/>
            </a:pPr>
            <a:r>
              <a:rPr lang="hu-HU" sz="2800" dirty="0" smtClean="0"/>
              <a:t>Mesét hallgat, közeli kapcsolata van a világ misztériumával.</a:t>
            </a:r>
          </a:p>
          <a:p>
            <a:pPr>
              <a:buNone/>
            </a:pPr>
            <a:r>
              <a:rPr lang="hu-HU" sz="2800" dirty="0" smtClean="0"/>
              <a:t>Emlékszik az álmaira.</a:t>
            </a:r>
          </a:p>
          <a:p>
            <a:pPr>
              <a:buNone/>
            </a:pPr>
            <a:endParaRPr lang="hu-HU" sz="2800" dirty="0" smtClean="0"/>
          </a:p>
          <a:p>
            <a:pPr>
              <a:buNone/>
            </a:pPr>
            <a:r>
              <a:rPr lang="hu-HU" sz="2800" dirty="0" smtClean="0"/>
              <a:t>Játszik.</a:t>
            </a:r>
          </a:p>
          <a:p>
            <a:pPr>
              <a:buNone/>
            </a:pPr>
            <a:endParaRPr lang="hu-HU" sz="2800" dirty="0" smtClean="0"/>
          </a:p>
          <a:p>
            <a:pPr>
              <a:buNone/>
            </a:pPr>
            <a:r>
              <a:rPr lang="hu-HU" sz="2800" dirty="0" smtClean="0"/>
              <a:t>Tanul – fogalmi világ. Konceptuális viszony a valósághoz. (Távolodás a létezéstől, Maya, délibáb)</a:t>
            </a:r>
          </a:p>
          <a:p>
            <a:endParaRPr lang="hu-HU"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1538" y="704088"/>
            <a:ext cx="8501122" cy="796086"/>
          </a:xfrm>
        </p:spPr>
        <p:txBody>
          <a:bodyPr>
            <a:noAutofit/>
          </a:bodyPr>
          <a:lstStyle/>
          <a:p>
            <a:r>
              <a:rPr lang="hu-HU" sz="4000" b="1" dirty="0" smtClean="0"/>
              <a:t>Hogyan jussunk el újra a lélekhez?</a:t>
            </a:r>
            <a:endParaRPr lang="hu-HU" sz="4000" b="1" dirty="0"/>
          </a:p>
        </p:txBody>
      </p:sp>
      <p:sp>
        <p:nvSpPr>
          <p:cNvPr id="3" name="Tartalom helye 2"/>
          <p:cNvSpPr>
            <a:spLocks noGrp="1"/>
          </p:cNvSpPr>
          <p:nvPr>
            <p:ph idx="1"/>
          </p:nvPr>
        </p:nvSpPr>
        <p:spPr>
          <a:xfrm>
            <a:off x="457200" y="1857364"/>
            <a:ext cx="8229600" cy="5000636"/>
          </a:xfrm>
        </p:spPr>
        <p:txBody>
          <a:bodyPr>
            <a:normAutofit fontScale="62500" lnSpcReduction="20000"/>
          </a:bodyPr>
          <a:lstStyle/>
          <a:p>
            <a:pPr>
              <a:buNone/>
            </a:pPr>
            <a:r>
              <a:rPr lang="hu-HU" sz="3200" dirty="0" smtClean="0"/>
              <a:t>Kövessük a gyermek útját visszafelé!</a:t>
            </a:r>
          </a:p>
          <a:p>
            <a:endParaRPr lang="hu-HU" sz="3200" dirty="0" smtClean="0"/>
          </a:p>
          <a:p>
            <a:pPr>
              <a:buNone/>
            </a:pPr>
            <a:r>
              <a:rPr lang="hu-HU" sz="3200" dirty="0" smtClean="0"/>
              <a:t>Játsszunk, engedjük meg a csodákat, a mesék misztikumát! (Marcus Aurelius: A csodák nem a valósággal szemben, hanem a valóságról alkotott képünkkel szemben léteznek.)</a:t>
            </a:r>
          </a:p>
          <a:p>
            <a:endParaRPr lang="hu-HU" sz="3200" dirty="0" smtClean="0"/>
          </a:p>
          <a:p>
            <a:pPr>
              <a:buNone/>
            </a:pPr>
            <a:r>
              <a:rPr lang="hu-HU" sz="3200" dirty="0" smtClean="0"/>
              <a:t>Lépjünk ki a fogalmak labirintusából: érzékszervi valóság (percepció) Itt és most. (Pl. fogfájás szó és igazi fájdalom.)</a:t>
            </a:r>
          </a:p>
          <a:p>
            <a:endParaRPr lang="hu-HU" sz="3200" dirty="0" smtClean="0"/>
          </a:p>
          <a:p>
            <a:pPr>
              <a:buNone/>
            </a:pPr>
            <a:r>
              <a:rPr lang="hu-HU" sz="3200" dirty="0" smtClean="0"/>
              <a:t>Emlékezzünk az álmainkra, és fejtsük meg őket!</a:t>
            </a:r>
          </a:p>
          <a:p>
            <a:pPr>
              <a:buNone/>
            </a:pPr>
            <a:r>
              <a:rPr lang="hu-HU" sz="3200" dirty="0" smtClean="0"/>
              <a:t>    Az álmok üzenetek a mélyből. Információt adnak a jövőről is.  </a:t>
            </a:r>
            <a:r>
              <a:rPr lang="hu-HU" sz="3200" dirty="0" err="1" smtClean="0"/>
              <a:t>Metaforikusak</a:t>
            </a:r>
            <a:r>
              <a:rPr lang="hu-HU" sz="3200" dirty="0" smtClean="0"/>
              <a:t>. Az idő nem lineáris és a tér sem 3 dimenziós.</a:t>
            </a:r>
          </a:p>
          <a:p>
            <a:pPr>
              <a:buNone/>
            </a:pPr>
            <a:endParaRPr lang="hu-HU" sz="3200" dirty="0" smtClean="0"/>
          </a:p>
          <a:p>
            <a:pPr>
              <a:buNone/>
            </a:pPr>
            <a:r>
              <a:rPr lang="hu-HU" sz="3200" dirty="0" smtClean="0"/>
              <a:t>Engedjük, hogy a, megérzéseink vezéreljenek! Hatodik érzék.</a:t>
            </a:r>
          </a:p>
          <a:p>
            <a:endParaRPr lang="hu-HU" sz="3200" dirty="0" smtClean="0"/>
          </a:p>
          <a:p>
            <a:pPr>
              <a:buNone/>
            </a:pPr>
            <a:r>
              <a:rPr lang="hu-HU" sz="3200" dirty="0" smtClean="0"/>
              <a:t>Irányítsuk a figyelmünket a légzésünkre (meditáció)!</a:t>
            </a:r>
            <a:endParaRPr lang="hu-HU" sz="2800" dirty="0" smtClean="0"/>
          </a:p>
          <a:p>
            <a:endParaRPr lang="hu-HU" sz="2800" dirty="0" smtClean="0"/>
          </a:p>
          <a:p>
            <a:endParaRPr lang="hu-HU" sz="2800" dirty="0" smtClean="0"/>
          </a:p>
          <a:p>
            <a:endParaRPr lang="hu-HU" dirty="0" smtClean="0"/>
          </a:p>
          <a:p>
            <a:endParaRPr lang="hu-HU" dirty="0" smtClean="0"/>
          </a:p>
          <a:p>
            <a:endParaRPr lang="hu-HU" dirty="0"/>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85852" y="0"/>
            <a:ext cx="7400948" cy="1357298"/>
          </a:xfrm>
        </p:spPr>
        <p:txBody>
          <a:bodyPr>
            <a:normAutofit/>
          </a:bodyPr>
          <a:lstStyle/>
          <a:p>
            <a:r>
              <a:rPr lang="hu-HU" b="1" dirty="0" smtClean="0"/>
              <a:t>KÖSZÖNÖM A FIGYELMET!</a:t>
            </a:r>
            <a:endParaRPr lang="hu-HU" b="1" dirty="0"/>
          </a:p>
        </p:txBody>
      </p:sp>
      <p:pic>
        <p:nvPicPr>
          <p:cNvPr id="5" name="Tartalom helye 4" descr="75604025_155769835784976_6881869834032775168_n.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Köszönöm </a:t>
            </a:r>
            <a:r>
              <a:rPr lang="hu-HU" smtClean="0"/>
              <a:t>a figyelmet</a:t>
            </a:r>
            <a:endParaRPr lang="hu-HU"/>
          </a:p>
        </p:txBody>
      </p:sp>
      <p:sp>
        <p:nvSpPr>
          <p:cNvPr id="3" name="Tartalom helye 2"/>
          <p:cNvSpPr>
            <a:spLocks noGrp="1"/>
          </p:cNvSpPr>
          <p:nvPr>
            <p:ph idx="1"/>
          </p:nvPr>
        </p:nvSpPr>
        <p:spPr/>
        <p:txBody>
          <a:bodyPr/>
          <a:lstStyle/>
          <a:p>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42918"/>
            <a:ext cx="9144000" cy="5632311"/>
          </a:xfrm>
          <a:prstGeom prst="rect">
            <a:avLst/>
          </a:prstGeom>
        </p:spPr>
        <p:txBody>
          <a:bodyPr wrap="square">
            <a:spAutoFit/>
          </a:bodyPr>
          <a:lstStyle/>
          <a:p>
            <a:r>
              <a:rPr lang="hu-HU" sz="2400" dirty="0" smtClean="0"/>
              <a:t>Itt 14 és fél évet töltöttem. Szerettem a munkámat, élveztem az új kihívásokat.  Beilleszkedtem az amerikai életformába, és eszembe sem jutott, hogy visszatérjek Magyarországra, ahol ilyen volumenű kutatásokban sosem lehetett volna részem. </a:t>
            </a:r>
            <a:br>
              <a:rPr lang="hu-HU" sz="2400" dirty="0" smtClean="0"/>
            </a:br>
            <a:r>
              <a:rPr lang="hu-HU" sz="2400" dirty="0" smtClean="0"/>
              <a:t>Azonban  a sorsunk időnként érdekes fordulatokat vesz. </a:t>
            </a:r>
            <a:br>
              <a:rPr lang="hu-HU" sz="2400" dirty="0" smtClean="0"/>
            </a:br>
            <a:r>
              <a:rPr lang="hu-HU" sz="2400" dirty="0" smtClean="0"/>
              <a:t>Egyszer csak, 13 év eltelte után egy számomra megoldhatatlannak tűnő élethelyzetben megfordult velem a világ, és történt egy olyan esemény, amit én – jobb híján – megvilágosodásnak nevezek, és néhány hónap leforgása alatt a materialista, </a:t>
            </a:r>
            <a:r>
              <a:rPr lang="hu-HU" sz="2400" dirty="0" err="1" smtClean="0"/>
              <a:t>objektivista</a:t>
            </a:r>
            <a:r>
              <a:rPr lang="hu-HU" sz="2400" dirty="0" smtClean="0"/>
              <a:t> gyógyszerkutatóból spirituális, az egészség megőrzését és az alternatív gyógymódokat előtérbe helyező emberré váltam. Ezek után úgy éreztem, hogy semmi keresnivalóm az eddigi pályámon, és hazatértem a szülővárosomba, Gyulára. Mindezt néhány hónappal professzori kinevezésem után és két évvel azt követően, hogy amerikai állampolgár lettem. </a:t>
            </a:r>
            <a:endParaRPr lang="hu-H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71472" y="357166"/>
            <a:ext cx="8191528" cy="5929354"/>
          </a:xfrm>
        </p:spPr>
        <p:txBody>
          <a:bodyPr>
            <a:normAutofit fontScale="90000"/>
          </a:bodyPr>
          <a:lstStyle/>
          <a:p>
            <a:r>
              <a:rPr lang="hu-HU" sz="2000" dirty="0" smtClean="0"/>
              <a:t/>
            </a:r>
            <a:br>
              <a:rPr lang="hu-HU" sz="2000" dirty="0" smtClean="0"/>
            </a:br>
            <a:r>
              <a:rPr lang="hu-HU" sz="3200" dirty="0" smtClean="0"/>
              <a:t>Mindig szerettem leírni a gondolataimat. Fiatal koromban versekbe szedve, később tudományos cikkekben, majd amikor megtörtént ez a csodálatos élmény az életemben, azt éreztem, hogy mindenkivel meg kell osztanom. Elkezdtem összerendezni az írásaimat, és úgy gondoltam, hogy ugyan a tengelyében a megvilágosodásom élményei állnak, a legjobb keretet életem története adja. Így született ez a rendhagyó önéletrajz, de ezt még megelőzte egy verseskötet kiadása, mert ahogy összeszedtem az írásaimat, úgy láttam, hogy a verseim megérdemelnek egy külön kis kötetet.</a:t>
            </a:r>
            <a:endParaRPr lang="hu-H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Versek</a:t>
            </a:r>
            <a:endParaRPr lang="hu-HU" dirty="0"/>
          </a:p>
        </p:txBody>
      </p:sp>
      <p:sp>
        <p:nvSpPr>
          <p:cNvPr id="3" name="Tartalom helye 2"/>
          <p:cNvSpPr>
            <a:spLocks noGrp="1"/>
          </p:cNvSpPr>
          <p:nvPr>
            <p:ph idx="1"/>
          </p:nvPr>
        </p:nvSpPr>
        <p:spPr/>
        <p:txBody>
          <a:bodyPr>
            <a:normAutofit lnSpcReduction="10000"/>
          </a:bodyPr>
          <a:lstStyle/>
          <a:p>
            <a:r>
              <a:rPr lang="hu-HU" sz="2800" dirty="0" smtClean="0"/>
              <a:t>A tavaly megjelent </a:t>
            </a:r>
            <a:r>
              <a:rPr lang="hu-HU" sz="2800" dirty="0" err="1" smtClean="0"/>
              <a:t>Hullámver</a:t>
            </a:r>
            <a:r>
              <a:rPr lang="hu-HU" sz="2800" dirty="0" smtClean="0"/>
              <a:t>(é)</a:t>
            </a:r>
            <a:r>
              <a:rPr lang="hu-HU" sz="2800" dirty="0" err="1" smtClean="0"/>
              <a:t>sben</a:t>
            </a:r>
            <a:r>
              <a:rPr lang="hu-HU" sz="2800" dirty="0" smtClean="0"/>
              <a:t> / Aranyhídon című verseskötetem néhány fontos verse is helyet és értelmezést kapott a műben.</a:t>
            </a:r>
          </a:p>
          <a:p>
            <a:r>
              <a:rPr lang="hu-HU" sz="2800" dirty="0" smtClean="0"/>
              <a:t>Az életrajzi írás tulajdonképpen egy ifjúkori versem címét vette fel. Érdekessége, hogy  jó 20 évvel a megvilágosodás élményem előtt, mintegy előre jelezte az eseményt. A Körkirakó című versemnél talán még érdekesebb volt az „Én az vagyok e Szent sárgolyón” című vers, mely csak  20 évvel a megírása után nyert számomra értelmet.</a:t>
            </a:r>
          </a:p>
          <a:p>
            <a:endParaRPr lang="hu-HU" sz="2400" dirty="0" smtClean="0"/>
          </a:p>
          <a:p>
            <a:endParaRPr lang="hu-HU" dirty="0" smtClean="0"/>
          </a:p>
          <a:p>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pPr algn="ctr"/>
            <a:r>
              <a:rPr lang="hu-HU" dirty="0" smtClean="0"/>
              <a:t>KÖRKIRAKÓ</a:t>
            </a:r>
            <a:endParaRPr lang="hu-HU" dirty="0"/>
          </a:p>
        </p:txBody>
      </p:sp>
      <p:sp>
        <p:nvSpPr>
          <p:cNvPr id="6" name="Szöveg helye 5"/>
          <p:cNvSpPr>
            <a:spLocks noGrp="1"/>
          </p:cNvSpPr>
          <p:nvPr>
            <p:ph idx="1"/>
          </p:nvPr>
        </p:nvSpPr>
        <p:spPr/>
        <p:txBody>
          <a:bodyPr>
            <a:normAutofit/>
          </a:bodyPr>
          <a:lstStyle/>
          <a:p>
            <a:pPr>
              <a:buNone/>
            </a:pPr>
            <a:r>
              <a:rPr lang="hu-HU" sz="2800" dirty="0" smtClean="0"/>
              <a:t>	</a:t>
            </a:r>
            <a:r>
              <a:rPr lang="hu-HU" sz="3200" dirty="0" smtClean="0"/>
              <a:t>Ma végre összeraktam a sok-sok részletet. </a:t>
            </a:r>
          </a:p>
          <a:p>
            <a:pPr>
              <a:buNone/>
            </a:pPr>
            <a:r>
              <a:rPr lang="hu-HU" sz="3200" dirty="0" smtClean="0"/>
              <a:t>   A nagy mű megszületett.</a:t>
            </a:r>
          </a:p>
          <a:p>
            <a:pPr>
              <a:buNone/>
            </a:pPr>
            <a:r>
              <a:rPr lang="hu-HU" sz="3200" dirty="0" smtClean="0"/>
              <a:t>   Tenyeremen a mindenségben fürdő egész. </a:t>
            </a:r>
          </a:p>
          <a:p>
            <a:pPr>
              <a:buNone/>
            </a:pPr>
            <a:r>
              <a:rPr lang="hu-HU" sz="3200" dirty="0" smtClean="0"/>
              <a:t>   Szétboncolta és összerakta magának az ész. </a:t>
            </a:r>
          </a:p>
          <a:p>
            <a:pPr>
              <a:buNone/>
            </a:pPr>
            <a:r>
              <a:rPr lang="hu-HU" sz="3200" dirty="0" smtClean="0"/>
              <a:t>    Ám a némán kullogó, elnyúlt idő   nyomdokán </a:t>
            </a:r>
          </a:p>
          <a:p>
            <a:pPr>
              <a:buNone/>
            </a:pPr>
            <a:r>
              <a:rPr lang="hu-HU" sz="3200" dirty="0" smtClean="0"/>
              <a:t>    Bármily teljes is a kör – évgyűrű csupán.</a:t>
            </a:r>
          </a:p>
          <a:p>
            <a:pPr>
              <a:buNone/>
            </a:pPr>
            <a:endParaRPr lang="hu-HU"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elhasználó\Documents\Körkirakó\illusztráció tervek\hátlapleporellojobb.JPG"/>
          <p:cNvPicPr>
            <a:picLocks noChangeAspect="1" noChangeArrowheads="1"/>
          </p:cNvPicPr>
          <p:nvPr/>
        </p:nvPicPr>
        <p:blipFill>
          <a:blip r:embed="rId2" cstate="print"/>
          <a:srcRect/>
          <a:stretch>
            <a:fillRect/>
          </a:stretch>
        </p:blipFill>
        <p:spPr bwMode="auto">
          <a:xfrm>
            <a:off x="1928794" y="142852"/>
            <a:ext cx="5330825" cy="67151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514352"/>
            <a:ext cx="8243918" cy="1162050"/>
          </a:xfrm>
        </p:spPr>
        <p:txBody>
          <a:bodyPr>
            <a:normAutofit/>
          </a:bodyPr>
          <a:lstStyle/>
          <a:p>
            <a:pPr algn="ctr"/>
            <a:r>
              <a:rPr lang="hu-HU" sz="4000" dirty="0" smtClean="0"/>
              <a:t>Én az vagyok e Szent Sárgolyón…</a:t>
            </a:r>
            <a:endParaRPr lang="hu-HU" sz="4000" dirty="0"/>
          </a:p>
        </p:txBody>
      </p:sp>
      <p:sp>
        <p:nvSpPr>
          <p:cNvPr id="4" name="Szöveg helye 3"/>
          <p:cNvSpPr>
            <a:spLocks noGrp="1"/>
          </p:cNvSpPr>
          <p:nvPr>
            <p:ph type="body" idx="2"/>
          </p:nvPr>
        </p:nvSpPr>
        <p:spPr>
          <a:xfrm>
            <a:off x="685800" y="2000240"/>
            <a:ext cx="2743200" cy="4248160"/>
          </a:xfrm>
        </p:spPr>
        <p:txBody>
          <a:bodyPr/>
          <a:lstStyle/>
          <a:p>
            <a:r>
              <a:rPr lang="hu-HU" sz="2400" dirty="0" smtClean="0"/>
              <a:t>A Fény megpillantása volt az az esemény, melynek bűvköréből már nincs menekvés</a:t>
            </a:r>
          </a:p>
          <a:p>
            <a:endParaRPr lang="hu-HU" dirty="0"/>
          </a:p>
        </p:txBody>
      </p:sp>
      <p:sp>
        <p:nvSpPr>
          <p:cNvPr id="3" name="Tartalom helye 2"/>
          <p:cNvSpPr>
            <a:spLocks noGrp="1"/>
          </p:cNvSpPr>
          <p:nvPr>
            <p:ph sz="half" idx="1"/>
          </p:nvPr>
        </p:nvSpPr>
        <p:spPr/>
        <p:txBody>
          <a:bodyPr>
            <a:normAutofit fontScale="92500" lnSpcReduction="10000"/>
          </a:bodyPr>
          <a:lstStyle/>
          <a:p>
            <a:pPr>
              <a:buNone/>
            </a:pPr>
            <a:endParaRPr lang="hu-HU" dirty="0" smtClean="0"/>
          </a:p>
          <a:p>
            <a:r>
              <a:rPr lang="hu-HU" dirty="0" smtClean="0"/>
              <a:t>Kit negyedszázadba bújt hatezer év tanít arra, </a:t>
            </a:r>
          </a:p>
          <a:p>
            <a:r>
              <a:rPr lang="hu-HU" dirty="0" smtClean="0"/>
              <a:t>hogy nincsen más, semmi más,</a:t>
            </a:r>
          </a:p>
          <a:p>
            <a:r>
              <a:rPr lang="hu-HU" dirty="0" smtClean="0"/>
              <a:t>csak egy őrült, kilátástalan, mert kiűzetett keresés,</a:t>
            </a:r>
          </a:p>
          <a:p>
            <a:r>
              <a:rPr lang="hu-HU" dirty="0" smtClean="0"/>
              <a:t>húsba-hasító aranysarkantyús vad hajsza,</a:t>
            </a:r>
          </a:p>
          <a:p>
            <a:r>
              <a:rPr lang="hu-HU" dirty="0" smtClean="0"/>
              <a:t>s végül egy váratlan pillanatban felbotolván,</a:t>
            </a:r>
          </a:p>
          <a:p>
            <a:r>
              <a:rPr lang="hu-HU" dirty="0" smtClean="0"/>
              <a:t>bűvköréből már nincs menekvés</a:t>
            </a:r>
            <a:endParaRPr lang="hu-H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1896</TotalTime>
  <Words>1526</Words>
  <Application>Microsoft Office PowerPoint</Application>
  <PresentationFormat>Diavetítés a képernyőre (4:3 oldalarány)</PresentationFormat>
  <Paragraphs>204</Paragraphs>
  <Slides>35</Slides>
  <Notes>1</Notes>
  <HiddenSlides>0</HiddenSlides>
  <MMClips>0</MMClips>
  <ScaleCrop>false</ScaleCrop>
  <HeadingPairs>
    <vt:vector size="4" baseType="variant">
      <vt:variant>
        <vt:lpstr>Téma</vt:lpstr>
      </vt:variant>
      <vt:variant>
        <vt:i4>1</vt:i4>
      </vt:variant>
      <vt:variant>
        <vt:lpstr>Diacímek</vt:lpstr>
      </vt:variant>
      <vt:variant>
        <vt:i4>35</vt:i4>
      </vt:variant>
    </vt:vector>
  </HeadingPairs>
  <TitlesOfParts>
    <vt:vector size="36" baseType="lpstr">
      <vt:lpstr>Áramlás</vt:lpstr>
      <vt:lpstr>Rendhagyó önéletrajz</vt:lpstr>
      <vt:lpstr>2. dia</vt:lpstr>
      <vt:lpstr>3. dia</vt:lpstr>
      <vt:lpstr>4. dia</vt:lpstr>
      <vt:lpstr> Mindig szerettem leírni a gondolataimat. Fiatal koromban versekbe szedve, később tudományos cikkekben, majd amikor megtörtént ez a csodálatos élmény az életemben, azt éreztem, hogy mindenkivel meg kell osztanom. Elkezdtem összerendezni az írásaimat, és úgy gondoltam, hogy ugyan a tengelyében a megvilágosodásom élményei állnak, a legjobb keretet életem története adja. Így született ez a rendhagyó önéletrajz, de ezt még megelőzte egy verseskötet kiadása, mert ahogy összeszedtem az írásaimat, úgy láttam, hogy a verseim megérdemelnek egy külön kis kötetet.</vt:lpstr>
      <vt:lpstr>Versek</vt:lpstr>
      <vt:lpstr>KÖRKIRAKÓ</vt:lpstr>
      <vt:lpstr>8. dia</vt:lpstr>
      <vt:lpstr>Én az vagyok e Szent Sárgolyón…</vt:lpstr>
      <vt:lpstr>HULLÁMVER(É)SBEN (ÉLET–TÁNC–SZVIT)</vt:lpstr>
      <vt:lpstr>KILÉPÉS A BARLANGBÓL </vt:lpstr>
      <vt:lpstr>ÍRÓNAK SZÜLETTEM </vt:lpstr>
      <vt:lpstr>ÉP TESTBEN ÉP LÉLEK (előadások) </vt:lpstr>
      <vt:lpstr>EZO-TÉRBEN </vt:lpstr>
      <vt:lpstr>Katartikus élmények</vt:lpstr>
      <vt:lpstr>Az üzenetek</vt:lpstr>
      <vt:lpstr>Üzenetek a létezésről</vt:lpstr>
      <vt:lpstr>További üzenetek</vt:lpstr>
      <vt:lpstr>Törvények (játékszabályok)</vt:lpstr>
      <vt:lpstr>Smaragd tábla</vt:lpstr>
      <vt:lpstr>Matrjoska babák</vt:lpstr>
      <vt:lpstr>Gnóthi Séautón</vt:lpstr>
      <vt:lpstr>A tudat megjelenítette önmagát </vt:lpstr>
      <vt:lpstr>A tudat az információs tengerben</vt:lpstr>
      <vt:lpstr>Tudati állapotok (módosult tudatállapot)</vt:lpstr>
      <vt:lpstr>Az első gondolat</vt:lpstr>
      <vt:lpstr>Az elme labirintusa</vt:lpstr>
      <vt:lpstr>Hogyan vegyük birtokba a teremtő erőnket?</vt:lpstr>
      <vt:lpstr>29. dia</vt:lpstr>
      <vt:lpstr>Megbocsájtás</vt:lpstr>
      <vt:lpstr>A versek szerepe az önismeretben</vt:lpstr>
      <vt:lpstr>A gyermek, mint mester</vt:lpstr>
      <vt:lpstr>Hogyan jussunk el újra a lélekhez?</vt:lpstr>
      <vt:lpstr>KÖSZÖNÖM A FIGYELMET!</vt:lpstr>
      <vt:lpstr>Köszönöm a figyelmet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Üzenetek a mélyből</dc:title>
  <dc:creator>Felhasználó</dc:creator>
  <cp:lastModifiedBy>Felhasználó</cp:lastModifiedBy>
  <cp:revision>291</cp:revision>
  <dcterms:created xsi:type="dcterms:W3CDTF">2019-12-16T16:49:19Z</dcterms:created>
  <dcterms:modified xsi:type="dcterms:W3CDTF">2021-01-01T19:37:14Z</dcterms:modified>
</cp:coreProperties>
</file>