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8" r:id="rId5"/>
    <p:sldId id="260" r:id="rId6"/>
    <p:sldId id="261" r:id="rId7"/>
    <p:sldId id="259" r:id="rId8"/>
    <p:sldId id="262" r:id="rId9"/>
    <p:sldId id="263" r:id="rId10"/>
    <p:sldId id="268" r:id="rId11"/>
    <p:sldId id="264" r:id="rId12"/>
    <p:sldId id="265" r:id="rId13"/>
    <p:sldId id="266" r:id="rId14"/>
    <p:sldId id="267" r:id="rId15"/>
    <p:sldId id="269"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CB4CE4F-ED81-4CDB-8B04-C797184A0353}" type="datetimeFigureOut">
              <a:rPr lang="en-US" smtClean="0"/>
              <a:pPr/>
              <a:t>1/16/2021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4741B23-25E2-4434-B808-2A96B49686E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B4CE4F-ED81-4CDB-8B04-C797184A0353}" type="datetimeFigureOut">
              <a:rPr lang="en-US" smtClean="0"/>
              <a:pPr/>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B4CE4F-ED81-4CDB-8B04-C797184A0353}" type="datetimeFigureOut">
              <a:rPr lang="en-US" smtClean="0"/>
              <a:pPr/>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B4CE4F-ED81-4CDB-8B04-C797184A0353}" type="datetimeFigureOut">
              <a:rPr lang="en-US" smtClean="0"/>
              <a:pPr/>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CB4CE4F-ED81-4CDB-8B04-C797184A0353}" type="datetimeFigureOut">
              <a:rPr lang="en-US" smtClean="0"/>
              <a:pPr/>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41B23-25E2-4434-B808-2A96B49686E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CB4CE4F-ED81-4CDB-8B04-C797184A0353}" type="datetimeFigureOut">
              <a:rPr lang="en-US" smtClean="0"/>
              <a:pPr/>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CB4CE4F-ED81-4CDB-8B04-C797184A0353}" type="datetimeFigureOut">
              <a:rPr lang="en-US" smtClean="0"/>
              <a:pPr/>
              <a:t>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CB4CE4F-ED81-4CDB-8B04-C797184A0353}" type="datetimeFigureOut">
              <a:rPr lang="en-US" smtClean="0"/>
              <a:pPr/>
              <a:t>1/16/2021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4CE4F-ED81-4CDB-8B04-C797184A0353}" type="datetimeFigureOut">
              <a:rPr lang="en-US" smtClean="0"/>
              <a:pPr/>
              <a:t>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CB4CE4F-ED81-4CDB-8B04-C797184A0353}" type="datetimeFigureOut">
              <a:rPr lang="en-US" smtClean="0"/>
              <a:pPr/>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41B23-25E2-4434-B808-2A96B49686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CB4CE4F-ED81-4CDB-8B04-C797184A0353}" type="datetimeFigureOut">
              <a:rPr lang="en-US" smtClean="0"/>
              <a:pPr/>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4741B23-25E2-4434-B808-2A96B49686E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CB4CE4F-ED81-4CDB-8B04-C797184A0353}" type="datetimeFigureOut">
              <a:rPr lang="en-US" smtClean="0"/>
              <a:pPr/>
              <a:t>1/16/2021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741B23-25E2-4434-B808-2A96B49686E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pPr algn="ctr"/>
            <a:r>
              <a:rPr lang="en-US" dirty="0" smtClean="0"/>
              <a:t>E</a:t>
            </a:r>
            <a:r>
              <a:rPr lang="hu-HU" dirty="0" smtClean="0"/>
              <a:t>gészségünk és a negatív ionok</a:t>
            </a:r>
            <a:endParaRPr lang="en-US" dirty="0"/>
          </a:p>
        </p:txBody>
      </p:sp>
      <p:sp>
        <p:nvSpPr>
          <p:cNvPr id="5" name="Subtitle 4"/>
          <p:cNvSpPr>
            <a:spLocks noGrp="1"/>
          </p:cNvSpPr>
          <p:nvPr>
            <p:ph type="subTitle" idx="1"/>
          </p:nvPr>
        </p:nvSpPr>
        <p:spPr/>
        <p:txBody>
          <a:bodyPr>
            <a:normAutofit/>
          </a:bodyPr>
          <a:lstStyle/>
          <a:p>
            <a:pPr algn="ctr"/>
            <a:r>
              <a:rPr lang="hu-HU" sz="3600" dirty="0" smtClean="0"/>
              <a:t>A levegő vitaminjai</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33400"/>
            <a:ext cx="8229600" cy="990600"/>
          </a:xfrm>
        </p:spPr>
        <p:txBody>
          <a:bodyPr/>
          <a:lstStyle/>
          <a:p>
            <a:pPr algn="ctr"/>
            <a:r>
              <a:rPr lang="hu-HU" dirty="0" smtClean="0"/>
              <a:t>Rosszhírű szelek</a:t>
            </a:r>
            <a:endParaRPr lang="en-US" dirty="0"/>
          </a:p>
        </p:txBody>
      </p:sp>
      <p:sp>
        <p:nvSpPr>
          <p:cNvPr id="6" name="Content Placeholder 5"/>
          <p:cNvSpPr>
            <a:spLocks noGrp="1"/>
          </p:cNvSpPr>
          <p:nvPr>
            <p:ph idx="1"/>
          </p:nvPr>
        </p:nvSpPr>
        <p:spPr>
          <a:xfrm>
            <a:off x="457200" y="1752600"/>
            <a:ext cx="8229600" cy="4572000"/>
          </a:xfrm>
        </p:spPr>
        <p:txBody>
          <a:bodyPr>
            <a:normAutofit fontScale="92500" lnSpcReduction="10000"/>
          </a:bodyPr>
          <a:lstStyle/>
          <a:p>
            <a:r>
              <a:rPr lang="hu-HU" dirty="0" smtClean="0"/>
              <a:t>A világ minden táján előfordulnak olyan magas pozitív ion tartalmú légköri jelenségek, melyek súlyos depressziót idéznek elő.</a:t>
            </a:r>
          </a:p>
          <a:p>
            <a:r>
              <a:rPr lang="hu-HU" dirty="0" smtClean="0"/>
              <a:t>Főn az Alpokban,</a:t>
            </a:r>
            <a:endParaRPr lang="en-US" dirty="0" smtClean="0"/>
          </a:p>
          <a:p>
            <a:r>
              <a:rPr lang="en-US" dirty="0" smtClean="0"/>
              <a:t>Chinook a </a:t>
            </a:r>
            <a:r>
              <a:rPr lang="hu-HU" dirty="0" smtClean="0"/>
              <a:t>Sziklás hegységben, Santa Ana Kaliforniában</a:t>
            </a:r>
          </a:p>
          <a:p>
            <a:r>
              <a:rPr lang="hu-HU" dirty="0" smtClean="0"/>
              <a:t>A mediterrán Sharkiye (Sirokkó olasz, Xlokk Málta),</a:t>
            </a:r>
          </a:p>
          <a:p>
            <a:r>
              <a:rPr lang="hu-HU" dirty="0" smtClean="0"/>
              <a:t>Tramontana, (SP)Mistral (FR), Bora az Adrián,</a:t>
            </a:r>
          </a:p>
          <a:p>
            <a:r>
              <a:rPr lang="hu-HU" dirty="0" smtClean="0"/>
              <a:t>Simoon, Hamsin, Harmatan Afrikában, </a:t>
            </a:r>
          </a:p>
          <a:p>
            <a:r>
              <a:rPr lang="hu-HU" dirty="0" smtClean="0"/>
              <a:t>Sharav  a közel keleten,</a:t>
            </a:r>
          </a:p>
          <a:p>
            <a:r>
              <a:rPr lang="hu-HU" dirty="0" smtClean="0"/>
              <a:t>Karaburan (Gobi sivatag)</a:t>
            </a:r>
          </a:p>
          <a:p>
            <a:r>
              <a:rPr lang="hu-HU" dirty="0" smtClean="0"/>
              <a:t>Zondi (Argentina).</a:t>
            </a:r>
          </a:p>
          <a:p>
            <a:endParaRPr lang="hu-HU" dirty="0" smtClean="0"/>
          </a:p>
          <a:p>
            <a:endParaRPr lang="hu-HU" dirty="0" smtClean="0"/>
          </a:p>
          <a:p>
            <a:endParaRPr lang="hu-HU"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04088"/>
            <a:ext cx="8229600" cy="819912"/>
          </a:xfrm>
        </p:spPr>
        <p:txBody>
          <a:bodyPr/>
          <a:lstStyle/>
          <a:p>
            <a:pPr algn="ctr"/>
            <a:r>
              <a:rPr lang="hu-HU" dirty="0" smtClean="0"/>
              <a:t>Mi a probléma, és mi a teendő?</a:t>
            </a:r>
            <a:endParaRPr lang="en-US" dirty="0"/>
          </a:p>
        </p:txBody>
      </p:sp>
      <p:sp>
        <p:nvSpPr>
          <p:cNvPr id="6" name="Content Placeholder 5"/>
          <p:cNvSpPr>
            <a:spLocks noGrp="1"/>
          </p:cNvSpPr>
          <p:nvPr>
            <p:ph idx="1"/>
          </p:nvPr>
        </p:nvSpPr>
        <p:spPr/>
        <p:txBody>
          <a:bodyPr>
            <a:normAutofit fontScale="92500"/>
          </a:bodyPr>
          <a:lstStyle/>
          <a:p>
            <a:r>
              <a:rPr lang="hu-HU" dirty="0" smtClean="0"/>
              <a:t>A probléma az, hogy életterünkben jelentős mértékben és tartósan felszaporodtak a pozitív ionok a modern civilizációs létforma következményeként.</a:t>
            </a:r>
          </a:p>
          <a:p>
            <a:r>
              <a:rPr lang="hu-HU" dirty="0" smtClean="0"/>
              <a:t>A probléma egyszerű megoldása: Csökkentsük az olyan tevékenységet, mely pozitív ionokat termel, és menjünk minél többet „Vissza a természethez”.</a:t>
            </a:r>
          </a:p>
          <a:p>
            <a:r>
              <a:rPr lang="hu-HU" dirty="0" smtClean="0"/>
              <a:t>A körülményes megoldás: otthonunkban, munkahelyen használjunk negatív ion generátort, mely közömbösíti a felszaporodott pozitív ionokat. Használjuk a természet olyan csodáit, mint a turmalin, mely nedvesség, hő és nyomás hatására folyamatosan negatív ionokat termel.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hu-HU" dirty="0" smtClean="0"/>
              <a:t>Természetes turmalin kristályok</a:t>
            </a:r>
            <a:endParaRPr lang="en-US" dirty="0"/>
          </a:p>
        </p:txBody>
      </p:sp>
      <p:pic>
        <p:nvPicPr>
          <p:cNvPr id="7" name="Content Placeholder 6" descr="180px-Tourmaline01.jpg"/>
          <p:cNvPicPr>
            <a:picLocks noGrp="1" noChangeAspect="1"/>
          </p:cNvPicPr>
          <p:nvPr>
            <p:ph sz="half" idx="1"/>
          </p:nvPr>
        </p:nvPicPr>
        <p:blipFill>
          <a:blip r:embed="rId2" cstate="print"/>
          <a:stretch>
            <a:fillRect/>
          </a:stretch>
        </p:blipFill>
        <p:spPr>
          <a:xfrm>
            <a:off x="1219200" y="2209800"/>
            <a:ext cx="2571750" cy="3357563"/>
          </a:xfrm>
        </p:spPr>
      </p:pic>
      <p:pic>
        <p:nvPicPr>
          <p:cNvPr id="8" name="Content Placeholder 7" descr="180px-Tourmaline_xtal_750pix.jpg"/>
          <p:cNvPicPr>
            <a:picLocks noGrp="1" noChangeAspect="1"/>
          </p:cNvPicPr>
          <p:nvPr>
            <p:ph sz="half" idx="2"/>
          </p:nvPr>
        </p:nvPicPr>
        <p:blipFill>
          <a:blip r:embed="rId3" cstate="print"/>
          <a:stretch>
            <a:fillRect/>
          </a:stretch>
        </p:blipFill>
        <p:spPr>
          <a:xfrm>
            <a:off x="5410200" y="2209800"/>
            <a:ext cx="2571750" cy="3557588"/>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normAutofit/>
          </a:bodyPr>
          <a:lstStyle/>
          <a:p>
            <a:pPr algn="ctr"/>
            <a:r>
              <a:rPr lang="hu-HU" dirty="0" smtClean="0"/>
              <a:t>Egy zseniális ötlet</a:t>
            </a:r>
            <a:endParaRPr lang="en-US" dirty="0"/>
          </a:p>
        </p:txBody>
      </p:sp>
      <p:sp>
        <p:nvSpPr>
          <p:cNvPr id="3" name="Content Placeholder 2"/>
          <p:cNvSpPr>
            <a:spLocks noGrp="1"/>
          </p:cNvSpPr>
          <p:nvPr>
            <p:ph sz="half" idx="1"/>
          </p:nvPr>
        </p:nvSpPr>
        <p:spPr>
          <a:xfrm>
            <a:off x="304800" y="1600200"/>
            <a:ext cx="4191000" cy="4754725"/>
          </a:xfrm>
        </p:spPr>
        <p:txBody>
          <a:bodyPr>
            <a:normAutofit lnSpcReduction="10000"/>
          </a:bodyPr>
          <a:lstStyle/>
          <a:p>
            <a:r>
              <a:rPr lang="hu-HU" dirty="0" smtClean="0"/>
              <a:t>Egy kínai feltaláló a turmalint nanotehnológiával felvitte egy algából készült növényi hordozóra (zöld csík a képen), melyet beépített intim betétbe. Az alsóneműben elhelyezett betét folyamatosan ki van téve a testhőnek, és járás közben surlódásnak. 5800 negatív ion/cm</a:t>
            </a:r>
            <a:r>
              <a:rPr lang="hu-HU" baseline="30000" dirty="0" smtClean="0"/>
              <a:t>3</a:t>
            </a:r>
            <a:r>
              <a:rPr lang="hu-HU" dirty="0" smtClean="0"/>
              <a:t> 12 órán át</a:t>
            </a:r>
            <a:endParaRPr lang="en-US" dirty="0"/>
          </a:p>
        </p:txBody>
      </p:sp>
      <p:pic>
        <p:nvPicPr>
          <p:cNvPr id="7" name="Content Placeholder 6" descr="IMG_0080.JPG"/>
          <p:cNvPicPr>
            <a:picLocks noGrp="1" noChangeAspect="1"/>
          </p:cNvPicPr>
          <p:nvPr>
            <p:ph sz="half" idx="2"/>
          </p:nvPr>
        </p:nvPicPr>
        <p:blipFill>
          <a:blip r:embed="rId2" cstate="print"/>
          <a:stretch>
            <a:fillRect/>
          </a:stretch>
        </p:blipFill>
        <p:spPr>
          <a:xfrm>
            <a:off x="4724400" y="2362200"/>
            <a:ext cx="4241800" cy="33528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lstStyle/>
          <a:p>
            <a:r>
              <a:rPr lang="hu-HU" dirty="0" smtClean="0"/>
              <a:t>Mire jó a turmalinos intim betét</a:t>
            </a:r>
            <a:endParaRPr lang="en-US" dirty="0"/>
          </a:p>
        </p:txBody>
      </p:sp>
      <p:sp>
        <p:nvSpPr>
          <p:cNvPr id="5" name="Content Placeholder 4"/>
          <p:cNvSpPr>
            <a:spLocks noGrp="1"/>
          </p:cNvSpPr>
          <p:nvPr>
            <p:ph idx="1"/>
          </p:nvPr>
        </p:nvSpPr>
        <p:spPr/>
        <p:txBody>
          <a:bodyPr/>
          <a:lstStyle/>
          <a:p>
            <a:r>
              <a:rPr lang="hu-HU" dirty="0" smtClean="0"/>
              <a:t>Energetizálja a gyökércsakrát (FIR, az élet hullámhossza: 5-15 mikrométer),</a:t>
            </a:r>
          </a:p>
          <a:p>
            <a:r>
              <a:rPr lang="hu-HU" dirty="0" smtClean="0"/>
              <a:t>Kismedencei fertőzések, gyulladások,</a:t>
            </a:r>
          </a:p>
          <a:p>
            <a:r>
              <a:rPr lang="hu-HU" dirty="0" smtClean="0"/>
              <a:t>Görcsös, elhúzódó menses,</a:t>
            </a:r>
          </a:p>
          <a:p>
            <a:r>
              <a:rPr lang="hu-HU" dirty="0" smtClean="0"/>
              <a:t>Méhelőreesés (prolapsus), inkontinencia</a:t>
            </a:r>
          </a:p>
          <a:p>
            <a:r>
              <a:rPr lang="hu-HU" dirty="0" smtClean="0"/>
              <a:t>Méhszájsebek, sipolyok,</a:t>
            </a:r>
          </a:p>
          <a:p>
            <a:r>
              <a:rPr lang="hu-HU" dirty="0" smtClean="0"/>
              <a:t>Aranyerek (néhány napon belül szűnnek a tünetek),</a:t>
            </a:r>
          </a:p>
          <a:p>
            <a:r>
              <a:rPr lang="hu-HU" dirty="0" smtClean="0"/>
              <a:t>Bélgyulladás, prosztata gyulladás,</a:t>
            </a:r>
          </a:p>
          <a:p>
            <a:r>
              <a:rPr lang="hu-HU" dirty="0" smtClean="0"/>
              <a:t>Lábszárfekély, sebek, súlyos égési sérülések.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lstStyle/>
          <a:p>
            <a:pPr algn="ctr"/>
            <a:r>
              <a:rPr lang="hu-HU" dirty="0" smtClean="0"/>
              <a:t>Záró gondolatok</a:t>
            </a:r>
            <a:endParaRPr lang="en-US" dirty="0"/>
          </a:p>
        </p:txBody>
      </p:sp>
      <p:sp>
        <p:nvSpPr>
          <p:cNvPr id="3" name="Content Placeholder 2"/>
          <p:cNvSpPr>
            <a:spLocks noGrp="1"/>
          </p:cNvSpPr>
          <p:nvPr>
            <p:ph idx="1"/>
          </p:nvPr>
        </p:nvSpPr>
        <p:spPr>
          <a:xfrm>
            <a:off x="457200" y="1600200"/>
            <a:ext cx="8229600" cy="4724400"/>
          </a:xfrm>
        </p:spPr>
        <p:txBody>
          <a:bodyPr>
            <a:normAutofit fontScale="92500"/>
          </a:bodyPr>
          <a:lstStyle/>
          <a:p>
            <a:r>
              <a:rPr lang="hu-HU" dirty="0" smtClean="0"/>
              <a:t>Vizes közegben a negatív ionok lúgosságot, a pozitív ionok savasságot jelentenek. Az élő szervezetek vízhez kötöttek.</a:t>
            </a:r>
          </a:p>
          <a:p>
            <a:r>
              <a:rPr lang="hu-HU" dirty="0" smtClean="0"/>
              <a:t>Az élet mozgás. A mozgás savasít (pozitív ionokat termel). Az élet minősége a sav-bázis egyensúly fenntartásától függ. Az élet, a mozgás képessége, feltételezi a folyamatos lúgosítást, a savasodás ellensúlyozására.</a:t>
            </a:r>
          </a:p>
          <a:p>
            <a:r>
              <a:rPr lang="hu-HU" dirty="0" smtClean="0"/>
              <a:t>Megfelelő táplálkozással jelentős mértékben segíthetjük a sav-bázis egyensúly fenntartását.</a:t>
            </a:r>
          </a:p>
          <a:p>
            <a:r>
              <a:rPr lang="hu-HU" b="1" i="1" dirty="0" smtClean="0">
                <a:solidFill>
                  <a:srgbClr val="FF0000"/>
                </a:solidFill>
              </a:rPr>
              <a:t>A friss, nyers </a:t>
            </a:r>
            <a:r>
              <a:rPr lang="hu-HU" b="1" i="1" u="sng" dirty="0" smtClean="0">
                <a:solidFill>
                  <a:srgbClr val="FF0000"/>
                </a:solidFill>
              </a:rPr>
              <a:t>bio</a:t>
            </a:r>
            <a:r>
              <a:rPr lang="hu-HU" b="1" i="1" dirty="0" smtClean="0">
                <a:solidFill>
                  <a:srgbClr val="FF0000"/>
                </a:solidFill>
              </a:rPr>
              <a:t> zöldségek és gyümölcsök szolgáltatják a legnagyobb mennyiségben a szervezet számára nélkülözhetetlen negatív ionokat, melyek egyben a legősibb, leghatékonyabb antioxidánsok is!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hu-HU" dirty="0" smtClean="0"/>
              <a:t>Jó egészséget!</a:t>
            </a:r>
            <a:endParaRPr lang="en-US" dirty="0"/>
          </a:p>
        </p:txBody>
      </p:sp>
      <p:pic>
        <p:nvPicPr>
          <p:cNvPr id="22" name="Content Placeholder 21" descr="fruits04.jpg"/>
          <p:cNvPicPr>
            <a:picLocks noGrp="1" noChangeAspect="1"/>
          </p:cNvPicPr>
          <p:nvPr>
            <p:ph sz="half" idx="2"/>
          </p:nvPr>
        </p:nvPicPr>
        <p:blipFill>
          <a:blip r:embed="rId2" cstate="print"/>
          <a:stretch>
            <a:fillRect/>
          </a:stretch>
        </p:blipFill>
        <p:spPr>
          <a:xfrm>
            <a:off x="4572000" y="1905000"/>
            <a:ext cx="4314825" cy="4314825"/>
          </a:xfrm>
        </p:spPr>
      </p:pic>
      <p:pic>
        <p:nvPicPr>
          <p:cNvPr id="21" name="Content Placeholder 20" descr="vegetables.jpg"/>
          <p:cNvPicPr>
            <a:picLocks noGrp="1" noChangeAspect="1"/>
          </p:cNvPicPr>
          <p:nvPr>
            <p:ph sz="half" idx="1"/>
          </p:nvPr>
        </p:nvPicPr>
        <p:blipFill>
          <a:blip r:embed="rId3" cstate="print"/>
          <a:stretch>
            <a:fillRect/>
          </a:stretch>
        </p:blipFill>
        <p:spPr>
          <a:xfrm>
            <a:off x="838200" y="2699544"/>
            <a:ext cx="3276600" cy="287655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pPr algn="ctr"/>
            <a:r>
              <a:rPr lang="hu-HU" dirty="0" smtClean="0"/>
              <a:t>Mi is az a negatív ion?</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hu-HU" dirty="0" smtClean="0"/>
              <a:t>A görög dialektikusok szerint a világot ellentétes erők egysége alkotja.</a:t>
            </a:r>
          </a:p>
          <a:p>
            <a:r>
              <a:rPr lang="hu-HU" dirty="0" smtClean="0"/>
              <a:t>Az anyag szintjén leegyszerűsítve : pozitív töltésű atommagok körül negatív töltésű elektronok keringenek.</a:t>
            </a:r>
          </a:p>
          <a:p>
            <a:r>
              <a:rPr lang="hu-HU" dirty="0" smtClean="0"/>
              <a:t>Normál körülmények között az anyag kifelé semleges, azaz ugyanannyi pozitív töltésű proton van benne, mint negatív töltésű elektron.</a:t>
            </a:r>
          </a:p>
          <a:p>
            <a:r>
              <a:rPr lang="hu-HU" dirty="0" smtClean="0"/>
              <a:t>Bizonyos körülmények között egy atom vagy molekula képes felvenni egy másiktól egy elektront. Ilyenformán egy negatív, és egy pozitív ion keletkezik.</a:t>
            </a:r>
            <a:endParaRPr lang="en-US" dirty="0" smtClean="0"/>
          </a:p>
          <a:p>
            <a:r>
              <a:rPr lang="hu-HU" dirty="0" smtClean="0"/>
              <a:t> Mind a negatív töltésű un. anionok, mind a pozitív kationok önmagukban instabilak. A körülményektől függően azonban feldúsulhat az egyik vagy a másik.</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304800"/>
            <a:ext cx="6019800" cy="762000"/>
          </a:xfrm>
        </p:spPr>
        <p:txBody>
          <a:bodyPr/>
          <a:lstStyle/>
          <a:p>
            <a:r>
              <a:rPr lang="hu-HU" dirty="0" smtClean="0"/>
              <a:t>Ionok képződése semleges molekulákból</a:t>
            </a:r>
            <a:endParaRPr lang="en-US" dirty="0"/>
          </a:p>
        </p:txBody>
      </p:sp>
      <p:sp>
        <p:nvSpPr>
          <p:cNvPr id="6" name="Text Placeholder 5"/>
          <p:cNvSpPr>
            <a:spLocks noGrp="1"/>
          </p:cNvSpPr>
          <p:nvPr>
            <p:ph type="body" idx="2"/>
          </p:nvPr>
        </p:nvSpPr>
        <p:spPr>
          <a:xfrm>
            <a:off x="685800" y="1676400"/>
            <a:ext cx="3124200" cy="4572000"/>
          </a:xfrm>
        </p:spPr>
        <p:txBody>
          <a:bodyPr>
            <a:normAutofit/>
          </a:bodyPr>
          <a:lstStyle/>
          <a:p>
            <a:r>
              <a:rPr lang="hu-HU" sz="2000" dirty="0" smtClean="0"/>
              <a:t>Energia befektetés  (pl uv. és  rádioaktív sugárzás, surlódás) hatására egy semleges (sárga) molekula elektront ad le, és negatív iont képez egy másik semleges molekulából (kék). Az elektron vesztés hatására önmaga pozitív töltésű ionná válik (barna). Az instabil ionokat ideiglenesen stabilizálják  („leárnyékolják”) a semleges ionok.</a:t>
            </a:r>
            <a:endParaRPr lang="en-US" dirty="0"/>
          </a:p>
        </p:txBody>
      </p:sp>
      <p:pic>
        <p:nvPicPr>
          <p:cNvPr id="7" name="Content Placeholder 6" descr="ions2.jpg"/>
          <p:cNvPicPr>
            <a:picLocks noGrp="1" noChangeAspect="1"/>
          </p:cNvPicPr>
          <p:nvPr>
            <p:ph sz="half" idx="1"/>
          </p:nvPr>
        </p:nvPicPr>
        <p:blipFill>
          <a:blip r:embed="rId2" cstate="print"/>
          <a:stretch>
            <a:fillRect/>
          </a:stretch>
        </p:blipFill>
        <p:spPr>
          <a:xfrm>
            <a:off x="3809999" y="1524000"/>
            <a:ext cx="4953001" cy="48006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u-HU" dirty="0" smtClean="0"/>
              <a:t>Negatív ionok feldúsulása a természetben</a:t>
            </a:r>
            <a:endParaRPr lang="en-US" dirty="0"/>
          </a:p>
        </p:txBody>
      </p:sp>
      <p:sp>
        <p:nvSpPr>
          <p:cNvPr id="3" name="Content Placeholder 2"/>
          <p:cNvSpPr>
            <a:spLocks noGrp="1"/>
          </p:cNvSpPr>
          <p:nvPr>
            <p:ph idx="1"/>
          </p:nvPr>
        </p:nvSpPr>
        <p:spPr/>
        <p:txBody>
          <a:bodyPr>
            <a:normAutofit fontScale="92500" lnSpcReduction="20000"/>
          </a:bodyPr>
          <a:lstStyle/>
          <a:p>
            <a:r>
              <a:rPr lang="hu-HU" dirty="0" smtClean="0"/>
              <a:t>Tipikus negatív ion a levegőben az O</a:t>
            </a:r>
            <a:r>
              <a:rPr lang="hu-HU" baseline="-25000" dirty="0" smtClean="0"/>
              <a:t>2</a:t>
            </a:r>
            <a:r>
              <a:rPr lang="hu-HU" baseline="30000" dirty="0" smtClean="0"/>
              <a:t>-</a:t>
            </a:r>
            <a:r>
              <a:rPr lang="hu-HU" dirty="0" smtClean="0"/>
              <a:t> ion.</a:t>
            </a:r>
          </a:p>
          <a:p>
            <a:r>
              <a:rPr lang="hu-HU" dirty="0" smtClean="0"/>
              <a:t>Vízeséseknél, záporesőben keletkezhet kb. 10000 ion/cm</a:t>
            </a:r>
            <a:r>
              <a:rPr lang="hu-HU" baseline="30000" dirty="0" smtClean="0"/>
              <a:t>3</a:t>
            </a:r>
            <a:r>
              <a:rPr lang="hu-HU" dirty="0" smtClean="0"/>
              <a:t> koncentrációban.</a:t>
            </a:r>
            <a:r>
              <a:rPr lang="en-US" dirty="0" smtClean="0"/>
              <a:t> </a:t>
            </a:r>
            <a:r>
              <a:rPr lang="hu-HU" dirty="0" smtClean="0"/>
              <a:t>(Lénárd effektus)</a:t>
            </a:r>
          </a:p>
          <a:p>
            <a:r>
              <a:rPr lang="hu-HU" dirty="0" smtClean="0"/>
              <a:t>Magas hegyekben kb. 2000 negatív ion/cm</a:t>
            </a:r>
            <a:r>
              <a:rPr lang="hu-HU" baseline="30000" dirty="0" smtClean="0"/>
              <a:t>3</a:t>
            </a:r>
            <a:r>
              <a:rPr lang="hu-HU" dirty="0" smtClean="0"/>
              <a:t> található.</a:t>
            </a:r>
          </a:p>
          <a:p>
            <a:r>
              <a:rPr lang="hu-HU" dirty="0" smtClean="0"/>
              <a:t>Fenyőfélék, és páfrányok  levelei is termelik jelentős mennyiségben.</a:t>
            </a:r>
          </a:p>
          <a:p>
            <a:r>
              <a:rPr lang="hu-HU" dirty="0" smtClean="0"/>
              <a:t>A föld is folyamatosan kibocsájt negatív ionokat. A friss harmat  egy bőséges negatív ion forrás.</a:t>
            </a:r>
          </a:p>
          <a:p>
            <a:r>
              <a:rPr lang="hu-HU" dirty="0" smtClean="0"/>
              <a:t>A gleccserpatakok vize is gazdag  negatív ionokban.</a:t>
            </a:r>
          </a:p>
          <a:p>
            <a:r>
              <a:rPr lang="hu-HU" dirty="0" smtClean="0"/>
              <a:t>Bizonyos ásványok, mint például a turmalin nyomás, hő, és nedvesség hatására képesek több ezer negatív iont létrehozni cm</a:t>
            </a:r>
            <a:r>
              <a:rPr lang="hu-HU" baseline="30000" dirty="0" smtClean="0"/>
              <a:t>3</a:t>
            </a:r>
            <a:r>
              <a:rPr lang="hu-HU" dirty="0" smtClean="0"/>
              <a:t> –enként.</a:t>
            </a:r>
            <a:r>
              <a:rPr lang="hu-HU" baseline="30000"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2743200" cy="1066800"/>
          </a:xfrm>
        </p:spPr>
        <p:txBody>
          <a:bodyPr/>
          <a:lstStyle/>
          <a:p>
            <a:pPr algn="ctr"/>
            <a:r>
              <a:rPr lang="hu-HU" sz="3200" dirty="0" smtClean="0"/>
              <a:t>Lénárd effektus</a:t>
            </a:r>
            <a:endParaRPr lang="en-US" sz="3200" dirty="0"/>
          </a:p>
        </p:txBody>
      </p:sp>
      <p:sp>
        <p:nvSpPr>
          <p:cNvPr id="5" name="Text Placeholder 4"/>
          <p:cNvSpPr>
            <a:spLocks noGrp="1"/>
          </p:cNvSpPr>
          <p:nvPr>
            <p:ph type="body" idx="2"/>
          </p:nvPr>
        </p:nvSpPr>
        <p:spPr/>
        <p:txBody>
          <a:bodyPr>
            <a:noAutofit/>
          </a:bodyPr>
          <a:lstStyle/>
          <a:p>
            <a:r>
              <a:rPr lang="hu-HU" sz="2400" dirty="0" smtClean="0"/>
              <a:t>Amikor egy zuhanó vízcsepp a levegővel való surlódás következtében két részre esik, a vízcsepp pozitív töltésűvé válik, míg a környező levegőben negatív ionok képződnek.</a:t>
            </a:r>
            <a:endParaRPr lang="en-US" sz="2400" dirty="0"/>
          </a:p>
        </p:txBody>
      </p:sp>
      <p:pic>
        <p:nvPicPr>
          <p:cNvPr id="6" name="Content Placeholder 5" descr="Niagara_Falls_Horseshoe%20Falls.jpg"/>
          <p:cNvPicPr>
            <a:picLocks noGrp="1" noChangeAspect="1"/>
          </p:cNvPicPr>
          <p:nvPr>
            <p:ph sz="half" idx="1"/>
          </p:nvPr>
        </p:nvPicPr>
        <p:blipFill>
          <a:blip r:embed="rId2" cstate="print"/>
          <a:stretch>
            <a:fillRect/>
          </a:stretch>
        </p:blipFill>
        <p:spPr>
          <a:xfrm>
            <a:off x="3575050" y="1524000"/>
            <a:ext cx="5111750" cy="4125277"/>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81000"/>
            <a:ext cx="8229600" cy="838200"/>
          </a:xfrm>
        </p:spPr>
        <p:txBody>
          <a:bodyPr>
            <a:normAutofit fontScale="90000"/>
          </a:bodyPr>
          <a:lstStyle/>
          <a:p>
            <a:r>
              <a:rPr lang="hu-HU" dirty="0" smtClean="0"/>
              <a:t>Negatív ionokkal végzett kutatások</a:t>
            </a:r>
            <a:endParaRPr lang="en-US" dirty="0"/>
          </a:p>
        </p:txBody>
      </p:sp>
      <p:sp>
        <p:nvSpPr>
          <p:cNvPr id="6" name="Content Placeholder 5"/>
          <p:cNvSpPr>
            <a:spLocks noGrp="1"/>
          </p:cNvSpPr>
          <p:nvPr>
            <p:ph idx="1"/>
          </p:nvPr>
        </p:nvSpPr>
        <p:spPr>
          <a:xfrm>
            <a:off x="457200" y="1371600"/>
            <a:ext cx="8229600" cy="4953000"/>
          </a:xfrm>
        </p:spPr>
        <p:txBody>
          <a:bodyPr>
            <a:normAutofit fontScale="92500" lnSpcReduction="10000"/>
          </a:bodyPr>
          <a:lstStyle/>
          <a:p>
            <a:r>
              <a:rPr lang="hu-HU" dirty="0" smtClean="0"/>
              <a:t>1932-ben Dr. C.W. Hansell felfigyelt egy kollégájának hangulatváltozásaira: amikor a mesterséges ion generátor negatív ionokat termelt, kitűnő hangulatban volt, míg feltűnően morózus volt pozitív ionokkal teli légtérben.</a:t>
            </a:r>
          </a:p>
          <a:p>
            <a:r>
              <a:rPr lang="hu-HU" dirty="0" smtClean="0"/>
              <a:t>Az 1950-es években Dr. Albert Kreuger, és Dr. Felix Sulman úgy találták, hogy a negatív, és a pozitív ionok egyaránt hatnak a serotonin termelésre. A serotonin egy idegingerület vezető, amely kiemelkedő szerepet játszik  a hangulatunk és viselkedésünk alakulásában.</a:t>
            </a:r>
          </a:p>
          <a:p>
            <a:r>
              <a:rPr lang="hu-HU" dirty="0" smtClean="0"/>
              <a:t>Számos klinikai tanulmány fűződik Dr. Igho H. Kornblueh nevéhez, aki egyebek közt demonstrálta a negatív ionok fájdalomcsillapító hatását súlyos égési sérülteken.</a:t>
            </a:r>
          </a:p>
          <a:p>
            <a:r>
              <a:rPr lang="hu-HU" dirty="0" smtClean="0"/>
              <a:t>Napjainkra több, mint 5000 tanulmány igazolja a negatív ionok jótékony hatásait az élő szervezetre.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rmAutofit fontScale="90000"/>
          </a:bodyPr>
          <a:lstStyle/>
          <a:p>
            <a:pPr algn="ctr"/>
            <a:r>
              <a:rPr lang="hu-HU" dirty="0" smtClean="0"/>
              <a:t>A negatív ionok hatása a szervezetünkre</a:t>
            </a:r>
            <a:endParaRPr lang="en-US" dirty="0"/>
          </a:p>
        </p:txBody>
      </p:sp>
      <p:sp>
        <p:nvSpPr>
          <p:cNvPr id="3" name="Content Placeholder 2"/>
          <p:cNvSpPr>
            <a:spLocks noGrp="1"/>
          </p:cNvSpPr>
          <p:nvPr>
            <p:ph idx="1"/>
          </p:nvPr>
        </p:nvSpPr>
        <p:spPr>
          <a:xfrm>
            <a:off x="457200" y="1219200"/>
            <a:ext cx="8229600" cy="5029200"/>
          </a:xfrm>
        </p:spPr>
        <p:txBody>
          <a:bodyPr>
            <a:normAutofit fontScale="85000" lnSpcReduction="10000"/>
          </a:bodyPr>
          <a:lstStyle/>
          <a:p>
            <a:r>
              <a:rPr lang="hu-HU" dirty="0" smtClean="0"/>
              <a:t>Megszünteti a depressziót.</a:t>
            </a:r>
          </a:p>
          <a:p>
            <a:r>
              <a:rPr lang="hu-HU" dirty="0" smtClean="0"/>
              <a:t>Enyhíti a migrénes fejfájást.</a:t>
            </a:r>
          </a:p>
          <a:p>
            <a:r>
              <a:rPr lang="hu-HU" dirty="0" smtClean="0"/>
              <a:t>Felfrissít, megszünteti a krónikus fáradtságot, növeli az agy oxigénellátását.</a:t>
            </a:r>
          </a:p>
          <a:p>
            <a:r>
              <a:rPr lang="hu-HU" dirty="0" smtClean="0"/>
              <a:t>Növeli a, koncentrációs képességet, a mentális és fizikai teljesítőképességet.</a:t>
            </a:r>
          </a:p>
          <a:p>
            <a:r>
              <a:rPr lang="hu-HU" dirty="0" smtClean="0"/>
              <a:t>Elmélyíti az alvást, ezáltal segíti a szervezet önregenerációját.</a:t>
            </a:r>
          </a:p>
          <a:p>
            <a:r>
              <a:rPr lang="hu-HU" dirty="0" smtClean="0"/>
              <a:t>Antibakteriális, antivirális hatásán keresztül segíti a felsőlégúti betegségekből való kigyógyulást.</a:t>
            </a:r>
          </a:p>
          <a:p>
            <a:r>
              <a:rPr lang="hu-HU" dirty="0" smtClean="0"/>
              <a:t>Megköti a pozitív töltésű allergéneket, enyhíti az allergiás, asztmás tüneteket.</a:t>
            </a:r>
          </a:p>
          <a:p>
            <a:r>
              <a:rPr lang="hu-HU" dirty="0" smtClean="0"/>
              <a:t>Növeli a sejtek oxigénfelvételét: revitalizál.</a:t>
            </a:r>
          </a:p>
          <a:p>
            <a:r>
              <a:rPr lang="hu-HU" dirty="0" smtClean="0"/>
              <a:t>Fájdalomcsökkentő.</a:t>
            </a:r>
          </a:p>
          <a:p>
            <a:r>
              <a:rPr lang="hu-HU" dirty="0" smtClean="0"/>
              <a:t>Segíti a sebgyógyulást.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u-HU" dirty="0" smtClean="0"/>
              <a:t>A pozitív ionok hatása a szervezetünkre</a:t>
            </a:r>
            <a:endParaRPr lang="en-US" dirty="0"/>
          </a:p>
        </p:txBody>
      </p:sp>
      <p:sp>
        <p:nvSpPr>
          <p:cNvPr id="3" name="Content Placeholder 2"/>
          <p:cNvSpPr>
            <a:spLocks noGrp="1"/>
          </p:cNvSpPr>
          <p:nvPr>
            <p:ph idx="1"/>
          </p:nvPr>
        </p:nvSpPr>
        <p:spPr/>
        <p:txBody>
          <a:bodyPr/>
          <a:lstStyle/>
          <a:p>
            <a:r>
              <a:rPr lang="hu-HU" dirty="0" smtClean="0"/>
              <a:t>Stressz, adrenalin termelés, irritáció.</a:t>
            </a:r>
          </a:p>
          <a:p>
            <a:r>
              <a:rPr lang="hu-HU" dirty="0" smtClean="0"/>
              <a:t>Fejfájás, émelygés.</a:t>
            </a:r>
          </a:p>
          <a:p>
            <a:r>
              <a:rPr lang="hu-HU" dirty="0" smtClean="0"/>
              <a:t>Levertség, krónikus fáradtság.</a:t>
            </a:r>
          </a:p>
          <a:p>
            <a:r>
              <a:rPr lang="hu-HU" dirty="0" smtClean="0"/>
              <a:t>Csökkent koncentrácós képesség, gyengült mentális és fizikai teljesítőképesség.</a:t>
            </a:r>
          </a:p>
          <a:p>
            <a:r>
              <a:rPr lang="hu-HU" dirty="0" smtClean="0"/>
              <a:t>Legyengült immunrendszer.</a:t>
            </a:r>
          </a:p>
          <a:p>
            <a:r>
              <a:rPr lang="hu-HU" dirty="0" smtClean="0"/>
              <a:t>Felsőlégúti panaszok.</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u-HU" sz="2400" dirty="0" smtClean="0"/>
              <a:t>A pozitív ionok forrásai a környezetünkben</a:t>
            </a:r>
            <a:endParaRPr lang="en-US" sz="2400" dirty="0"/>
          </a:p>
        </p:txBody>
      </p:sp>
      <p:sp>
        <p:nvSpPr>
          <p:cNvPr id="7" name="Text Placeholder 6"/>
          <p:cNvSpPr>
            <a:spLocks noGrp="1"/>
          </p:cNvSpPr>
          <p:nvPr>
            <p:ph type="body" idx="2"/>
          </p:nvPr>
        </p:nvSpPr>
        <p:spPr/>
        <p:txBody>
          <a:bodyPr>
            <a:normAutofit/>
          </a:bodyPr>
          <a:lstStyle/>
          <a:p>
            <a:r>
              <a:rPr lang="hu-HU" sz="2400" dirty="0" smtClean="0"/>
              <a:t>Természeti jelenségek (vihar előtti állapot). Kipufogógázok, nagyfeszültségű vezetékek, elektronikus berendezések (TV, komputer, mobil telefon stb.)</a:t>
            </a:r>
            <a:endParaRPr lang="en-US" sz="2400" dirty="0"/>
          </a:p>
        </p:txBody>
      </p:sp>
      <p:pic>
        <p:nvPicPr>
          <p:cNvPr id="8" name="Content Placeholder 7" descr="polluted city1.jpg"/>
          <p:cNvPicPr>
            <a:picLocks noGrp="1" noChangeAspect="1"/>
          </p:cNvPicPr>
          <p:nvPr>
            <p:ph sz="half" idx="1"/>
          </p:nvPr>
        </p:nvPicPr>
        <p:blipFill>
          <a:blip r:embed="rId2" cstate="print"/>
          <a:stretch>
            <a:fillRect/>
          </a:stretch>
        </p:blipFill>
        <p:spPr>
          <a:xfrm>
            <a:off x="4114800" y="1676400"/>
            <a:ext cx="4267200" cy="4190999"/>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466</TotalTime>
  <Words>957</Words>
  <Application>Microsoft Office PowerPoint</Application>
  <PresentationFormat>Diavetítés a képernyőre (4:3 oldalarány)</PresentationFormat>
  <Paragraphs>79</Paragraphs>
  <Slides>16</Slides>
  <Notes>0</Notes>
  <HiddenSlides>0</HiddenSlides>
  <MMClips>0</MMClips>
  <ScaleCrop>false</ScaleCrop>
  <HeadingPairs>
    <vt:vector size="4" baseType="variant">
      <vt:variant>
        <vt:lpstr>Téma</vt:lpstr>
      </vt:variant>
      <vt:variant>
        <vt:i4>1</vt:i4>
      </vt:variant>
      <vt:variant>
        <vt:lpstr>Diacímek</vt:lpstr>
      </vt:variant>
      <vt:variant>
        <vt:i4>16</vt:i4>
      </vt:variant>
    </vt:vector>
  </HeadingPairs>
  <TitlesOfParts>
    <vt:vector size="17" baseType="lpstr">
      <vt:lpstr>Flow</vt:lpstr>
      <vt:lpstr>Egészségünk és a negatív ionok</vt:lpstr>
      <vt:lpstr>Mi is az a negatív ion?</vt:lpstr>
      <vt:lpstr>Ionok képződése semleges molekulákból</vt:lpstr>
      <vt:lpstr>Negatív ionok feldúsulása a természetben</vt:lpstr>
      <vt:lpstr>Lénárd effektus</vt:lpstr>
      <vt:lpstr>Negatív ionokkal végzett kutatások</vt:lpstr>
      <vt:lpstr>A negatív ionok hatása a szervezetünkre</vt:lpstr>
      <vt:lpstr>A pozitív ionok hatása a szervezetünkre</vt:lpstr>
      <vt:lpstr>A pozitív ionok forrásai a környezetünkben</vt:lpstr>
      <vt:lpstr>Rosszhírű szelek</vt:lpstr>
      <vt:lpstr>Mi a probléma, és mi a teendő?</vt:lpstr>
      <vt:lpstr>Természetes turmalin kristályok</vt:lpstr>
      <vt:lpstr>Egy zseniális ötlet</vt:lpstr>
      <vt:lpstr>Mire jó a turmalinos intim betét</vt:lpstr>
      <vt:lpstr>Záró gondolatok</vt:lpstr>
      <vt:lpstr>Jó egészséget!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Egészségünk és a negatív ionok</dc:title>
  <dc:creator>Attila Nagy</dc:creator>
  <cp:lastModifiedBy>Felhasználó</cp:lastModifiedBy>
  <cp:revision>53</cp:revision>
  <dcterms:created xsi:type="dcterms:W3CDTF">2009-11-09T22:48:36Z</dcterms:created>
  <dcterms:modified xsi:type="dcterms:W3CDTF">2021-01-16T16:11:14Z</dcterms:modified>
</cp:coreProperties>
</file>